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70" r:id="rId3"/>
    <p:sldId id="271" r:id="rId4"/>
    <p:sldId id="272" r:id="rId5"/>
    <p:sldId id="273" r:id="rId6"/>
    <p:sldId id="274" r:id="rId7"/>
    <p:sldId id="275" r:id="rId8"/>
    <p:sldId id="276" r:id="rId9"/>
    <p:sldId id="280" r:id="rId10"/>
    <p:sldId id="277" r:id="rId11"/>
    <p:sldId id="278" r:id="rId12"/>
    <p:sldId id="279" r:id="rId13"/>
    <p:sldId id="281" r:id="rId14"/>
    <p:sldId id="282" r:id="rId15"/>
    <p:sldId id="283" r:id="rId16"/>
    <p:sldId id="284" r:id="rId17"/>
    <p:sldId id="285" r:id="rId18"/>
    <p:sldId id="286" r:id="rId19"/>
    <p:sldId id="287" r:id="rId20"/>
    <p:sldId id="288" r:id="rId21"/>
    <p:sldId id="289" r:id="rId22"/>
    <p:sldId id="290" r:id="rId23"/>
    <p:sldId id="291" r:id="rId24"/>
    <p:sldId id="297" r:id="rId25"/>
    <p:sldId id="292" r:id="rId26"/>
    <p:sldId id="293" r:id="rId27"/>
    <p:sldId id="294" r:id="rId28"/>
    <p:sldId id="295" r:id="rId29"/>
    <p:sldId id="296"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4" r:id="rId46"/>
    <p:sldId id="315" r:id="rId47"/>
    <p:sldId id="313" r:id="rId48"/>
    <p:sldId id="316" r:id="rId49"/>
    <p:sldId id="317" r:id="rId50"/>
    <p:sldId id="318" r:id="rId51"/>
    <p:sldId id="319" r:id="rId52"/>
    <p:sldId id="320" r:id="rId53"/>
    <p:sldId id="321" r:id="rId54"/>
    <p:sldId id="322" r:id="rId55"/>
    <p:sldId id="323" r:id="rId56"/>
    <p:sldId id="324" r:id="rId57"/>
    <p:sldId id="325" r:id="rId58"/>
    <p:sldId id="326" r:id="rId59"/>
    <p:sldId id="269" r:id="rId60"/>
  </p:sldIdLst>
  <p:sldSz cx="18288000" cy="10287000"/>
  <p:notesSz cx="6858000" cy="9144000"/>
  <p:embeddedFontLst>
    <p:embeddedFont>
      <p:font typeface="Calibri" panose="020F0502020204030204" pitchFamily="34" charset="0"/>
      <p:regular r:id="rId61"/>
      <p:bold r:id="rId62"/>
      <p:italic r:id="rId63"/>
      <p:boldItalic r:id="rId64"/>
    </p:embeddedFont>
    <p:embeddedFont>
      <p:font typeface="Vrinda" panose="01010600010101010101" pitchFamily="2" charset="0"/>
      <p:regular r:id="rId65"/>
    </p:embeddedFont>
    <p:embeddedFont>
      <p:font typeface="Noto Sans Bengali" panose="020B0502040504020204" pitchFamily="34" charset="0"/>
      <p:regular r:id="rId66"/>
      <p:bold r:id="rId67"/>
    </p:embeddedFont>
    <p:embeddedFont>
      <p:font typeface="Open Sauce Bold" panose="020B0604020202020204" charset="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5" d="100"/>
          <a:sy n="55" d="100"/>
        </p:scale>
        <p:origin x="86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3.fntdata"/><Relationship Id="rId68"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svg"/><Relationship Id="rId7"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hyperlink" Target="https://www.youtube.com/watch?v=-BF7-dOWaAA" TargetMode="External"/><Relationship Id="rId5" Type="http://schemas.openxmlformats.org/officeDocument/2006/relationships/hyperlink" Target="https://www.youtube.com/shorts/Q5AGSUq7IdU" TargetMode="Externa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svg"/><Relationship Id="rId7" Type="http://schemas.openxmlformats.org/officeDocument/2006/relationships/hyperlink" Target="https://www.youtube.com/watch?v=52u4FNFLhSc"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daraz.com.bd/" TargetMode="External"/><Relationship Id="rId5" Type="http://schemas.openxmlformats.org/officeDocument/2006/relationships/image" Target="../media/image5.jpeg"/><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9.xml.rels><?xml version="1.0" encoding="UTF-8" standalone="yes"?>
<Relationships xmlns="http://schemas.openxmlformats.org/package/2006/relationships"><Relationship Id="rId26" Type="http://schemas.openxmlformats.org/officeDocument/2006/relationships/image" Target="../media/image19.png"/><Relationship Id="rId21" Type="http://schemas.openxmlformats.org/officeDocument/2006/relationships/image" Target="../media/image104.svg"/><Relationship Id="rId42" Type="http://schemas.openxmlformats.org/officeDocument/2006/relationships/image" Target="../media/image27.png"/><Relationship Id="rId47" Type="http://schemas.openxmlformats.org/officeDocument/2006/relationships/image" Target="../media/image130.svg"/><Relationship Id="rId63" Type="http://schemas.openxmlformats.org/officeDocument/2006/relationships/image" Target="../media/image146.svg"/><Relationship Id="rId68" Type="http://schemas.openxmlformats.org/officeDocument/2006/relationships/image" Target="../media/image40.png"/><Relationship Id="rId84" Type="http://schemas.openxmlformats.org/officeDocument/2006/relationships/image" Target="../media/image48.png"/><Relationship Id="rId89" Type="http://schemas.openxmlformats.org/officeDocument/2006/relationships/image" Target="../media/image172.svg"/><Relationship Id="rId16" Type="http://schemas.openxmlformats.org/officeDocument/2006/relationships/image" Target="../media/image14.png"/><Relationship Id="rId11" Type="http://schemas.openxmlformats.org/officeDocument/2006/relationships/image" Target="../media/image94.svg"/><Relationship Id="rId32" Type="http://schemas.openxmlformats.org/officeDocument/2006/relationships/image" Target="../media/image22.png"/><Relationship Id="rId37" Type="http://schemas.openxmlformats.org/officeDocument/2006/relationships/image" Target="../media/image120.svg"/><Relationship Id="rId53" Type="http://schemas.openxmlformats.org/officeDocument/2006/relationships/image" Target="../media/image136.svg"/><Relationship Id="rId58" Type="http://schemas.openxmlformats.org/officeDocument/2006/relationships/image" Target="../media/image35.png"/><Relationship Id="rId74" Type="http://schemas.openxmlformats.org/officeDocument/2006/relationships/image" Target="../media/image43.png"/><Relationship Id="rId79" Type="http://schemas.openxmlformats.org/officeDocument/2006/relationships/image" Target="../media/image162.svg"/><Relationship Id="rId5" Type="http://schemas.openxmlformats.org/officeDocument/2006/relationships/image" Target="../media/image88.svg"/><Relationship Id="rId90" Type="http://schemas.openxmlformats.org/officeDocument/2006/relationships/image" Target="../media/image51.png"/><Relationship Id="rId14" Type="http://schemas.openxmlformats.org/officeDocument/2006/relationships/image" Target="../media/image13.png"/><Relationship Id="rId22" Type="http://schemas.openxmlformats.org/officeDocument/2006/relationships/image" Target="../media/image17.png"/><Relationship Id="rId27" Type="http://schemas.openxmlformats.org/officeDocument/2006/relationships/image" Target="../media/image110.svg"/><Relationship Id="rId30" Type="http://schemas.openxmlformats.org/officeDocument/2006/relationships/image" Target="../media/image21.png"/><Relationship Id="rId35" Type="http://schemas.openxmlformats.org/officeDocument/2006/relationships/image" Target="../media/image118.svg"/><Relationship Id="rId43" Type="http://schemas.openxmlformats.org/officeDocument/2006/relationships/image" Target="../media/image126.svg"/><Relationship Id="rId48" Type="http://schemas.openxmlformats.org/officeDocument/2006/relationships/image" Target="../media/image30.png"/><Relationship Id="rId56" Type="http://schemas.openxmlformats.org/officeDocument/2006/relationships/image" Target="../media/image34.png"/><Relationship Id="rId64" Type="http://schemas.openxmlformats.org/officeDocument/2006/relationships/image" Target="../media/image38.png"/><Relationship Id="rId69" Type="http://schemas.openxmlformats.org/officeDocument/2006/relationships/image" Target="../media/image152.svg"/><Relationship Id="rId77" Type="http://schemas.openxmlformats.org/officeDocument/2006/relationships/image" Target="../media/image160.svg"/><Relationship Id="rId8" Type="http://schemas.openxmlformats.org/officeDocument/2006/relationships/image" Target="../media/image10.png"/><Relationship Id="rId51" Type="http://schemas.openxmlformats.org/officeDocument/2006/relationships/image" Target="../media/image134.svg"/><Relationship Id="rId72" Type="http://schemas.openxmlformats.org/officeDocument/2006/relationships/image" Target="../media/image42.png"/><Relationship Id="rId80" Type="http://schemas.openxmlformats.org/officeDocument/2006/relationships/image" Target="../media/image46.png"/><Relationship Id="rId85" Type="http://schemas.openxmlformats.org/officeDocument/2006/relationships/image" Target="../media/image168.svg"/><Relationship Id="rId3" Type="http://schemas.openxmlformats.org/officeDocument/2006/relationships/image" Target="../media/image86.svg"/><Relationship Id="rId12" Type="http://schemas.openxmlformats.org/officeDocument/2006/relationships/image" Target="../media/image12.png"/><Relationship Id="rId17" Type="http://schemas.openxmlformats.org/officeDocument/2006/relationships/image" Target="../media/image100.svg"/><Relationship Id="rId25" Type="http://schemas.openxmlformats.org/officeDocument/2006/relationships/image" Target="../media/image108.svg"/><Relationship Id="rId33" Type="http://schemas.openxmlformats.org/officeDocument/2006/relationships/image" Target="../media/image116.svg"/><Relationship Id="rId38" Type="http://schemas.openxmlformats.org/officeDocument/2006/relationships/image" Target="../media/image25.png"/><Relationship Id="rId46" Type="http://schemas.openxmlformats.org/officeDocument/2006/relationships/image" Target="../media/image29.png"/><Relationship Id="rId59" Type="http://schemas.openxmlformats.org/officeDocument/2006/relationships/image" Target="../media/image142.svg"/><Relationship Id="rId67" Type="http://schemas.openxmlformats.org/officeDocument/2006/relationships/image" Target="../media/image150.svg"/><Relationship Id="rId20" Type="http://schemas.openxmlformats.org/officeDocument/2006/relationships/image" Target="../media/image16.png"/><Relationship Id="rId41" Type="http://schemas.openxmlformats.org/officeDocument/2006/relationships/image" Target="../media/image124.svg"/><Relationship Id="rId54" Type="http://schemas.openxmlformats.org/officeDocument/2006/relationships/image" Target="../media/image33.png"/><Relationship Id="rId62" Type="http://schemas.openxmlformats.org/officeDocument/2006/relationships/image" Target="../media/image37.png"/><Relationship Id="rId70" Type="http://schemas.openxmlformats.org/officeDocument/2006/relationships/image" Target="../media/image41.png"/><Relationship Id="rId75" Type="http://schemas.openxmlformats.org/officeDocument/2006/relationships/image" Target="../media/image158.svg"/><Relationship Id="rId83" Type="http://schemas.openxmlformats.org/officeDocument/2006/relationships/image" Target="../media/image166.svg"/><Relationship Id="rId88" Type="http://schemas.openxmlformats.org/officeDocument/2006/relationships/image" Target="../media/image50.png"/><Relationship Id="rId91" Type="http://schemas.openxmlformats.org/officeDocument/2006/relationships/image" Target="../media/image174.svg"/><Relationship Id="rId1" Type="http://schemas.openxmlformats.org/officeDocument/2006/relationships/slideLayout" Target="../slideLayouts/slideLayout7.xml"/><Relationship Id="rId6" Type="http://schemas.openxmlformats.org/officeDocument/2006/relationships/image" Target="../media/image9.png"/><Relationship Id="rId15" Type="http://schemas.openxmlformats.org/officeDocument/2006/relationships/image" Target="../media/image98.svg"/><Relationship Id="rId23" Type="http://schemas.openxmlformats.org/officeDocument/2006/relationships/image" Target="../media/image106.svg"/><Relationship Id="rId28" Type="http://schemas.openxmlformats.org/officeDocument/2006/relationships/image" Target="../media/image20.png"/><Relationship Id="rId36" Type="http://schemas.openxmlformats.org/officeDocument/2006/relationships/image" Target="../media/image24.png"/><Relationship Id="rId49" Type="http://schemas.openxmlformats.org/officeDocument/2006/relationships/image" Target="../media/image132.svg"/><Relationship Id="rId57" Type="http://schemas.openxmlformats.org/officeDocument/2006/relationships/image" Target="../media/image140.svg"/><Relationship Id="rId10" Type="http://schemas.openxmlformats.org/officeDocument/2006/relationships/image" Target="../media/image11.png"/><Relationship Id="rId31" Type="http://schemas.openxmlformats.org/officeDocument/2006/relationships/image" Target="../media/image114.svg"/><Relationship Id="rId44" Type="http://schemas.openxmlformats.org/officeDocument/2006/relationships/image" Target="../media/image28.png"/><Relationship Id="rId52" Type="http://schemas.openxmlformats.org/officeDocument/2006/relationships/image" Target="../media/image32.png"/><Relationship Id="rId60" Type="http://schemas.openxmlformats.org/officeDocument/2006/relationships/image" Target="../media/image36.png"/><Relationship Id="rId65" Type="http://schemas.openxmlformats.org/officeDocument/2006/relationships/image" Target="../media/image148.svg"/><Relationship Id="rId73" Type="http://schemas.openxmlformats.org/officeDocument/2006/relationships/image" Target="../media/image156.svg"/><Relationship Id="rId78" Type="http://schemas.openxmlformats.org/officeDocument/2006/relationships/image" Target="../media/image45.png"/><Relationship Id="rId81" Type="http://schemas.openxmlformats.org/officeDocument/2006/relationships/image" Target="../media/image164.svg"/><Relationship Id="rId86" Type="http://schemas.openxmlformats.org/officeDocument/2006/relationships/image" Target="../media/image49.png"/><Relationship Id="rId4" Type="http://schemas.openxmlformats.org/officeDocument/2006/relationships/image" Target="../media/image8.png"/><Relationship Id="rId9" Type="http://schemas.openxmlformats.org/officeDocument/2006/relationships/image" Target="../media/image92.svg"/><Relationship Id="rId13" Type="http://schemas.openxmlformats.org/officeDocument/2006/relationships/image" Target="../media/image96.svg"/><Relationship Id="rId18" Type="http://schemas.openxmlformats.org/officeDocument/2006/relationships/image" Target="../media/image15.png"/><Relationship Id="rId39" Type="http://schemas.openxmlformats.org/officeDocument/2006/relationships/image" Target="../media/image122.svg"/><Relationship Id="rId34" Type="http://schemas.openxmlformats.org/officeDocument/2006/relationships/image" Target="../media/image23.png"/><Relationship Id="rId50" Type="http://schemas.openxmlformats.org/officeDocument/2006/relationships/image" Target="../media/image31.png"/><Relationship Id="rId55" Type="http://schemas.openxmlformats.org/officeDocument/2006/relationships/image" Target="../media/image138.svg"/><Relationship Id="rId76" Type="http://schemas.openxmlformats.org/officeDocument/2006/relationships/image" Target="../media/image44.png"/><Relationship Id="rId7" Type="http://schemas.openxmlformats.org/officeDocument/2006/relationships/image" Target="../media/image90.svg"/><Relationship Id="rId71" Type="http://schemas.openxmlformats.org/officeDocument/2006/relationships/image" Target="../media/image154.svg"/><Relationship Id="rId2" Type="http://schemas.openxmlformats.org/officeDocument/2006/relationships/image" Target="../media/image7.png"/><Relationship Id="rId29" Type="http://schemas.openxmlformats.org/officeDocument/2006/relationships/image" Target="../media/image112.svg"/><Relationship Id="rId24" Type="http://schemas.openxmlformats.org/officeDocument/2006/relationships/image" Target="../media/image18.png"/><Relationship Id="rId40" Type="http://schemas.openxmlformats.org/officeDocument/2006/relationships/image" Target="../media/image26.png"/><Relationship Id="rId45" Type="http://schemas.openxmlformats.org/officeDocument/2006/relationships/image" Target="../media/image128.svg"/><Relationship Id="rId66" Type="http://schemas.openxmlformats.org/officeDocument/2006/relationships/image" Target="../media/image39.png"/><Relationship Id="rId87" Type="http://schemas.openxmlformats.org/officeDocument/2006/relationships/image" Target="../media/image170.svg"/><Relationship Id="rId61" Type="http://schemas.openxmlformats.org/officeDocument/2006/relationships/image" Target="../media/image144.svg"/><Relationship Id="rId82" Type="http://schemas.openxmlformats.org/officeDocument/2006/relationships/image" Target="../media/image47.png"/><Relationship Id="rId19" Type="http://schemas.openxmlformats.org/officeDocument/2006/relationships/image" Target="../media/image10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9432880" y="1526000"/>
            <a:ext cx="7234999" cy="7234999"/>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7" name="Group 7"/>
          <p:cNvGrpSpPr/>
          <p:nvPr/>
        </p:nvGrpSpPr>
        <p:grpSpPr>
          <a:xfrm>
            <a:off x="10106590" y="2199722"/>
            <a:ext cx="5887580" cy="5887556"/>
            <a:chOff x="0" y="0"/>
            <a:chExt cx="6350000" cy="6349975"/>
          </a:xfrm>
        </p:grpSpPr>
        <p:sp>
          <p:nvSpPr>
            <p:cNvPr id="8" name="Freeform 8"/>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a:stretch>
            </a:blipFill>
          </p:spPr>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7"/>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8"/>
            <a:stretch>
              <a:fillRect/>
            </a:stretch>
          </a:blipFill>
        </p:spPr>
      </p:sp>
      <p:sp>
        <p:nvSpPr>
          <p:cNvPr id="15" name="TextBox 15"/>
          <p:cNvSpPr txBox="1"/>
          <p:nvPr/>
        </p:nvSpPr>
        <p:spPr>
          <a:xfrm>
            <a:off x="1387521" y="3346620"/>
            <a:ext cx="8544826" cy="1217641"/>
          </a:xfrm>
          <a:prstGeom prst="rect">
            <a:avLst/>
          </a:prstGeom>
        </p:spPr>
        <p:txBody>
          <a:bodyPr wrap="square" lIns="0" tIns="0" rIns="0" bIns="0" rtlCol="0" anchor="t">
            <a:spAutoFit/>
          </a:bodyPr>
          <a:lstStyle/>
          <a:p>
            <a:pPr>
              <a:lnSpc>
                <a:spcPts val="10510"/>
              </a:lnSpc>
            </a:pPr>
            <a:r>
              <a:rPr lang="as-IN" sz="5400" spc="-150" dirty="0">
                <a:solidFill>
                  <a:srgbClr val="191919"/>
                </a:solidFill>
                <a:latin typeface="Noto Sans Bengali" panose="020B0502040504020204" pitchFamily="34" charset="0"/>
                <a:ea typeface="Open Sauce Bold"/>
                <a:cs typeface="Noto Sans Bengali" panose="020B0502040504020204" pitchFamily="34" charset="0"/>
                <a:sym typeface="Open Sauce Bold"/>
              </a:rPr>
              <a:t>অধিবেশন # ২৫</a:t>
            </a:r>
            <a:r>
              <a:rPr lang="as-IN" sz="5400" spc="-150" dirty="0" smtClean="0">
                <a:solidFill>
                  <a:srgbClr val="191919"/>
                </a:solidFill>
                <a:latin typeface="Noto Sans Bengali" panose="020B0502040504020204" pitchFamily="34" charset="0"/>
                <a:ea typeface="Open Sauce Bold"/>
                <a:cs typeface="Noto Sans Bengali" panose="020B0502040504020204" pitchFamily="34" charset="0"/>
                <a:sym typeface="Open Sauce Bold"/>
              </a:rPr>
              <a:t>:</a:t>
            </a:r>
            <a:endParaRPr lang="en-US" sz="5400" spc="-150" dirty="0">
              <a:solidFill>
                <a:srgbClr val="191919"/>
              </a:solidFill>
              <a:latin typeface="Noto Sans Bengali" panose="020B0502040504020204" pitchFamily="34" charset="0"/>
              <a:ea typeface="Open Sauce Bold"/>
              <a:cs typeface="Noto Sans Bengali" panose="020B0502040504020204" pitchFamily="34" charset="0"/>
              <a:sym typeface="Open Sauce Bold"/>
            </a:endParaRPr>
          </a:p>
        </p:txBody>
      </p:sp>
      <p:sp>
        <p:nvSpPr>
          <p:cNvPr id="16" name="TextBox 16"/>
          <p:cNvSpPr txBox="1"/>
          <p:nvPr/>
        </p:nvSpPr>
        <p:spPr>
          <a:xfrm>
            <a:off x="1358213" y="4732676"/>
            <a:ext cx="8293728" cy="2031325"/>
          </a:xfrm>
          <a:prstGeom prst="rect">
            <a:avLst/>
          </a:prstGeom>
        </p:spPr>
        <p:txBody>
          <a:bodyPr lIns="0" tIns="0" rIns="0" bIns="0" rtlCol="0" anchor="t">
            <a:spAutoFit/>
          </a:bodyPr>
          <a:lstStyle/>
          <a:p>
            <a:r>
              <a:rPr lang="en-US" sz="6600" b="1" dirty="0" err="1" smtClean="0">
                <a:latin typeface="Noto Sans Bengali" panose="020B0502040504020204" pitchFamily="34" charset="0"/>
                <a:cs typeface="Noto Sans Bengali" panose="020B0502040504020204" pitchFamily="34" charset="0"/>
              </a:rPr>
              <a:t>পণ্য</a:t>
            </a:r>
            <a:r>
              <a:rPr lang="en-US" sz="6600" b="1" dirty="0" smtClean="0">
                <a:latin typeface="Noto Sans Bengali" panose="020B0502040504020204" pitchFamily="34" charset="0"/>
                <a:cs typeface="Noto Sans Bengali" panose="020B0502040504020204" pitchFamily="34" charset="0"/>
              </a:rPr>
              <a:t> </a:t>
            </a:r>
            <a:r>
              <a:rPr lang="en-US" sz="6600" b="1" dirty="0" err="1" smtClean="0">
                <a:latin typeface="Noto Sans Bengali" panose="020B0502040504020204" pitchFamily="34" charset="0"/>
                <a:cs typeface="Noto Sans Bengali" panose="020B0502040504020204" pitchFamily="34" charset="0"/>
              </a:rPr>
              <a:t>বাজারজাতকরনে</a:t>
            </a:r>
            <a:r>
              <a:rPr lang="en-US" sz="6600" b="1" dirty="0" smtClean="0">
                <a:latin typeface="Noto Sans Bengali" panose="020B0502040504020204" pitchFamily="34" charset="0"/>
                <a:cs typeface="Noto Sans Bengali" panose="020B0502040504020204" pitchFamily="34" charset="0"/>
              </a:rPr>
              <a:t> </a:t>
            </a:r>
            <a:r>
              <a:rPr lang="as-IN" sz="6600" b="1" dirty="0" smtClean="0">
                <a:latin typeface="Noto Sans Bengali" panose="020B0502040504020204" pitchFamily="34" charset="0"/>
                <a:cs typeface="Noto Sans Bengali" panose="020B0502040504020204" pitchFamily="34" charset="0"/>
              </a:rPr>
              <a:t>ডিজিটাল মার্কেটিং</a:t>
            </a:r>
            <a:endParaRPr lang="en-US" sz="6600" b="1" spc="-150" dirty="0">
              <a:solidFill>
                <a:srgbClr val="191919"/>
              </a:solidFill>
              <a:latin typeface="Noto Sans Bengali" panose="020B0502040504020204" pitchFamily="34" charset="0"/>
              <a:ea typeface="Open Sauce Bold"/>
              <a:cs typeface="Noto Sans Bengali" panose="020B0502040504020204" pitchFamily="34" charset="0"/>
              <a:sym typeface="Open Sauce Bold"/>
            </a:endParaRPr>
          </a:p>
        </p:txBody>
      </p:sp>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87521" y="3346620"/>
            <a:ext cx="8544826" cy="1217641"/>
          </a:xfrm>
          <a:prstGeom prst="rect">
            <a:avLst/>
          </a:prstGeom>
        </p:spPr>
        <p:txBody>
          <a:bodyPr wrap="square" lIns="0" tIns="0" rIns="0" bIns="0" rtlCol="0" anchor="t">
            <a:spAutoFit/>
          </a:bodyPr>
          <a:lstStyle/>
          <a:p>
            <a:pPr>
              <a:lnSpc>
                <a:spcPts val="10510"/>
              </a:lnSpc>
            </a:pPr>
            <a:r>
              <a:rPr lang="as-IN" sz="5400" spc="-150" dirty="0">
                <a:solidFill>
                  <a:srgbClr val="191919"/>
                </a:solidFill>
                <a:latin typeface="Noto Sans Bengali" panose="020B0502040504020204" pitchFamily="34" charset="0"/>
                <a:ea typeface="Open Sauce Bold"/>
                <a:cs typeface="Noto Sans Bengali" panose="020B0502040504020204" pitchFamily="34" charset="0"/>
                <a:sym typeface="Open Sauce Bold"/>
              </a:rPr>
              <a:t>অধিবেশন # ২৫</a:t>
            </a:r>
            <a:r>
              <a:rPr lang="as-IN" sz="5400" spc="-150" dirty="0" smtClean="0">
                <a:solidFill>
                  <a:srgbClr val="191919"/>
                </a:solidFill>
                <a:latin typeface="Noto Sans Bengali" panose="020B0502040504020204" pitchFamily="34" charset="0"/>
                <a:ea typeface="Open Sauce Bold"/>
                <a:cs typeface="Noto Sans Bengali" panose="020B0502040504020204" pitchFamily="34" charset="0"/>
                <a:sym typeface="Open Sauce Bold"/>
              </a:rPr>
              <a:t>:</a:t>
            </a:r>
            <a:endParaRPr lang="en-US" sz="5400" spc="-150" dirty="0">
              <a:solidFill>
                <a:srgbClr val="191919"/>
              </a:solidFill>
              <a:latin typeface="Noto Sans Bengali" panose="020B0502040504020204" pitchFamily="34" charset="0"/>
              <a:ea typeface="Open Sauce Bold"/>
              <a:cs typeface="Noto Sans Bengali" panose="020B0502040504020204" pitchFamily="34" charset="0"/>
              <a:sym typeface="Open Sauce Bold"/>
            </a:endParaRPr>
          </a:p>
        </p:txBody>
      </p:sp>
      <p:sp>
        <p:nvSpPr>
          <p:cNvPr id="16" name="TextBox 16"/>
          <p:cNvSpPr txBox="1"/>
          <p:nvPr/>
        </p:nvSpPr>
        <p:spPr>
          <a:xfrm>
            <a:off x="1358213" y="4732676"/>
            <a:ext cx="8293728" cy="2031325"/>
          </a:xfrm>
          <a:prstGeom prst="rect">
            <a:avLst/>
          </a:prstGeom>
        </p:spPr>
        <p:txBody>
          <a:bodyPr lIns="0" tIns="0" rIns="0" bIns="0" rtlCol="0" anchor="t">
            <a:spAutoFit/>
          </a:bodyPr>
          <a:lstStyle/>
          <a:p>
            <a:r>
              <a:rPr lang="en-US" sz="6600" b="1" dirty="0" err="1" smtClean="0">
                <a:latin typeface="Noto Sans Bengali" panose="020B0502040504020204" pitchFamily="34" charset="0"/>
                <a:cs typeface="Noto Sans Bengali" panose="020B0502040504020204" pitchFamily="34" charset="0"/>
              </a:rPr>
              <a:t>পণ্য</a:t>
            </a:r>
            <a:r>
              <a:rPr lang="en-US" sz="6600" b="1" dirty="0" smtClean="0">
                <a:latin typeface="Noto Sans Bengali" panose="020B0502040504020204" pitchFamily="34" charset="0"/>
                <a:cs typeface="Noto Sans Bengali" panose="020B0502040504020204" pitchFamily="34" charset="0"/>
              </a:rPr>
              <a:t> </a:t>
            </a:r>
            <a:r>
              <a:rPr lang="en-US" sz="6600" b="1" dirty="0" err="1" smtClean="0">
                <a:latin typeface="Noto Sans Bengali" panose="020B0502040504020204" pitchFamily="34" charset="0"/>
                <a:cs typeface="Noto Sans Bengali" panose="020B0502040504020204" pitchFamily="34" charset="0"/>
              </a:rPr>
              <a:t>বাজারজাতকরনে</a:t>
            </a:r>
            <a:r>
              <a:rPr lang="en-US" sz="6600" b="1" dirty="0" smtClean="0">
                <a:latin typeface="Noto Sans Bengali" panose="020B0502040504020204" pitchFamily="34" charset="0"/>
                <a:cs typeface="Noto Sans Bengali" panose="020B0502040504020204" pitchFamily="34" charset="0"/>
              </a:rPr>
              <a:t> </a:t>
            </a:r>
            <a:r>
              <a:rPr lang="as-IN" sz="6600" b="1" dirty="0" smtClean="0">
                <a:latin typeface="Noto Sans Bengali" panose="020B0502040504020204" pitchFamily="34" charset="0"/>
                <a:cs typeface="Noto Sans Bengali" panose="020B0502040504020204" pitchFamily="34" charset="0"/>
              </a:rPr>
              <a:t>ডিজিটাল মার্কেটিং</a:t>
            </a:r>
            <a:endParaRPr lang="en-US" sz="6600" b="1" spc="-150" dirty="0">
              <a:solidFill>
                <a:srgbClr val="191919"/>
              </a:solidFill>
              <a:latin typeface="Noto Sans Bengali" panose="020B0502040504020204" pitchFamily="34" charset="0"/>
              <a:ea typeface="Open Sauce Bold"/>
              <a:cs typeface="Noto Sans Bengali" panose="020B0502040504020204" pitchFamily="34" charset="0"/>
              <a:sym typeface="Open Sauce Bold"/>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14" name="TextBox 13"/>
          <p:cNvSpPr txBox="1"/>
          <p:nvPr/>
        </p:nvSpPr>
        <p:spPr>
          <a:xfrm>
            <a:off x="13397768" y="4871175"/>
            <a:ext cx="4629794" cy="1754326"/>
          </a:xfrm>
          <a:prstGeom prst="rect">
            <a:avLst/>
          </a:prstGeom>
          <a:noFill/>
        </p:spPr>
        <p:txBody>
          <a:bodyPr wrap="none" rtlCol="0">
            <a:spAutoFit/>
          </a:bodyPr>
          <a:lstStyle/>
          <a:p>
            <a:pPr algn="ctr"/>
            <a:r>
              <a:rPr lang="en-US" sz="5400" dirty="0" err="1" smtClean="0">
                <a:latin typeface="Noto Sans Bengali" panose="020B0502040504020204" pitchFamily="34" charset="0"/>
                <a:cs typeface="Noto Sans Bengali" panose="020B0502040504020204" pitchFamily="34" charset="0"/>
              </a:rPr>
              <a:t>অধিবেশনের</a:t>
            </a:r>
            <a:r>
              <a:rPr lang="en-US" sz="5400" dirty="0" smtClean="0">
                <a:latin typeface="Noto Sans Bengali" panose="020B0502040504020204" pitchFamily="34" charset="0"/>
                <a:cs typeface="Noto Sans Bengali" panose="020B0502040504020204" pitchFamily="34" charset="0"/>
              </a:rPr>
              <a:t/>
            </a:r>
            <a:br>
              <a:rPr lang="en-US" sz="5400" dirty="0" smtClean="0">
                <a:latin typeface="Noto Sans Bengali" panose="020B0502040504020204" pitchFamily="34" charset="0"/>
                <a:cs typeface="Noto Sans Bengali" panose="020B0502040504020204" pitchFamily="34" charset="0"/>
              </a:rPr>
            </a:br>
            <a:r>
              <a:rPr lang="as-IN" sz="5400" dirty="0" smtClean="0">
                <a:latin typeface="Noto Sans Bengali" panose="020B0502040504020204" pitchFamily="34" charset="0"/>
                <a:cs typeface="Noto Sans Bengali" panose="020B0502040504020204" pitchFamily="34" charset="0"/>
              </a:rPr>
              <a:t>সময়ঃ </a:t>
            </a:r>
            <a:r>
              <a:rPr lang="en-US" sz="5400" dirty="0" smtClean="0">
                <a:latin typeface="Noto Sans Bengali" panose="020B0502040504020204" pitchFamily="34" charset="0"/>
                <a:cs typeface="Noto Sans Bengali" panose="020B0502040504020204" pitchFamily="34" charset="0"/>
              </a:rPr>
              <a:t>৪৫</a:t>
            </a:r>
            <a:r>
              <a:rPr lang="as-IN" sz="5400" dirty="0" smtClean="0">
                <a:latin typeface="Noto Sans Bengali" panose="020B0502040504020204" pitchFamily="34" charset="0"/>
                <a:cs typeface="Noto Sans Bengali" panose="020B0502040504020204" pitchFamily="34" charset="0"/>
              </a:rPr>
              <a:t> </a:t>
            </a:r>
            <a:r>
              <a:rPr lang="as-IN" sz="5400" dirty="0">
                <a:latin typeface="Noto Sans Bengali" panose="020B0502040504020204" pitchFamily="34" charset="0"/>
                <a:cs typeface="Noto Sans Bengali" panose="020B0502040504020204" pitchFamily="34" charset="0"/>
              </a:rPr>
              <a:t>মিনিট</a:t>
            </a:r>
            <a:endParaRPr lang="en-US" sz="5400"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1991561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87521" y="3346620"/>
            <a:ext cx="8544826" cy="1217641"/>
          </a:xfrm>
          <a:prstGeom prst="rect">
            <a:avLst/>
          </a:prstGeom>
        </p:spPr>
        <p:txBody>
          <a:bodyPr wrap="square" lIns="0" tIns="0" rIns="0" bIns="0" rtlCol="0" anchor="t">
            <a:spAutoFit/>
          </a:bodyPr>
          <a:lstStyle/>
          <a:p>
            <a:pPr>
              <a:lnSpc>
                <a:spcPts val="10510"/>
              </a:lnSpc>
            </a:pPr>
            <a:r>
              <a:rPr lang="as-IN" sz="5400" dirty="0">
                <a:latin typeface="Noto Sans Bengali" panose="020B0502040504020204" pitchFamily="34" charset="0"/>
                <a:cs typeface="Noto Sans Bengali" panose="020B0502040504020204" pitchFamily="34" charset="0"/>
              </a:rPr>
              <a:t>অধিবেশনের লক্ষ্য</a:t>
            </a:r>
            <a:endParaRPr lang="en-US" sz="5400" spc="-150" dirty="0">
              <a:solidFill>
                <a:srgbClr val="191919"/>
              </a:solidFill>
              <a:latin typeface="Noto Sans Bengali" panose="020B0502040504020204" pitchFamily="34" charset="0"/>
              <a:ea typeface="Open Sauce Bold"/>
              <a:cs typeface="Noto Sans Bengali" panose="020B0502040504020204" pitchFamily="34" charset="0"/>
              <a:sym typeface="Open Sauce Bold"/>
            </a:endParaRPr>
          </a:p>
        </p:txBody>
      </p:sp>
      <p:sp>
        <p:nvSpPr>
          <p:cNvPr id="16" name="TextBox 16"/>
          <p:cNvSpPr txBox="1"/>
          <p:nvPr/>
        </p:nvSpPr>
        <p:spPr>
          <a:xfrm>
            <a:off x="1358213" y="4732676"/>
            <a:ext cx="8293728" cy="1846659"/>
          </a:xfrm>
          <a:prstGeom prst="rect">
            <a:avLst/>
          </a:prstGeom>
        </p:spPr>
        <p:txBody>
          <a:bodyPr lIns="0" tIns="0" rIns="0" bIns="0" rtlCol="0" anchor="t">
            <a:spAutoFit/>
          </a:bodyPr>
          <a:lstStyle/>
          <a:p>
            <a:r>
              <a:rPr lang="as-IN" sz="4000" dirty="0">
                <a:latin typeface="Noto Sans Bengali" panose="020B0502040504020204" pitchFamily="34" charset="0"/>
                <a:cs typeface="Noto Sans Bengali" panose="020B0502040504020204" pitchFamily="34" charset="0"/>
              </a:rPr>
              <a:t>ডিজিটাল মার্কেটিংয়ে কৃত্রিম বুদ্ধিমত্তার (এআই) প্রয়োগ, সুবিধা ও চ্যালেঞ্জ সম্পর্কে সম্যক ধারণা প্রদান</a:t>
            </a:r>
            <a:endParaRPr lang="en-US" sz="4000" b="1" spc="-150" dirty="0">
              <a:solidFill>
                <a:srgbClr val="191919"/>
              </a:solidFill>
              <a:latin typeface="Noto Sans Bengali" panose="020B0502040504020204" pitchFamily="34" charset="0"/>
              <a:ea typeface="Open Sauce Bold"/>
              <a:cs typeface="Noto Sans Bengali" panose="020B0502040504020204" pitchFamily="34" charset="0"/>
              <a:sym typeface="Open Sauce Bold"/>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14" name="TextBox 13"/>
          <p:cNvSpPr txBox="1"/>
          <p:nvPr/>
        </p:nvSpPr>
        <p:spPr>
          <a:xfrm>
            <a:off x="13241890" y="3706379"/>
            <a:ext cx="4769670" cy="3046988"/>
          </a:xfrm>
          <a:prstGeom prst="rect">
            <a:avLst/>
          </a:prstGeom>
          <a:noFill/>
        </p:spPr>
        <p:txBody>
          <a:bodyPr wrap="square" rtlCol="0">
            <a:spAutoFit/>
          </a:bodyPr>
          <a:lstStyle/>
          <a:p>
            <a:pPr algn="ctr"/>
            <a:r>
              <a:rPr lang="as-IN" sz="3200" dirty="0">
                <a:solidFill>
                  <a:schemeClr val="bg1">
                    <a:lumMod val="85000"/>
                  </a:schemeClr>
                </a:solidFill>
                <a:latin typeface="Noto Sans Bengali" panose="020B0502040504020204" pitchFamily="34" charset="0"/>
                <a:cs typeface="Noto Sans Bengali" panose="020B0502040504020204" pitchFamily="34" charset="0"/>
              </a:rPr>
              <a:t>তারা শিখবে কীভাবে এআই ডেটা বিশ্লেষণ, কন্টেন্ট তৈরি, সার্চ ইঞ্জিন অপটিমাইজেশন, সোশ্যাল মিডিয়া মার্কেটিং, ইমেইল মার্কেটিং এবং বিজ্ঞাপনে ব্যবহৃত হয়। </a:t>
            </a:r>
            <a:endParaRPr lang="en-US" sz="3200" dirty="0">
              <a:solidFill>
                <a:schemeClr val="bg1">
                  <a:lumMod val="85000"/>
                </a:schemeClr>
              </a:solidFill>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2205470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87521" y="3346620"/>
            <a:ext cx="8544826" cy="1217641"/>
          </a:xfrm>
          <a:prstGeom prst="rect">
            <a:avLst/>
          </a:prstGeom>
        </p:spPr>
        <p:txBody>
          <a:bodyPr wrap="square" lIns="0" tIns="0" rIns="0" bIns="0" rtlCol="0" anchor="t">
            <a:spAutoFit/>
          </a:bodyPr>
          <a:lstStyle/>
          <a:p>
            <a:pPr>
              <a:lnSpc>
                <a:spcPts val="10510"/>
              </a:lnSpc>
            </a:pPr>
            <a:r>
              <a:rPr lang="en-US" sz="5400" dirty="0" smtClean="0">
                <a:latin typeface="Noto Sans Bengali" panose="020B0502040504020204" pitchFamily="34" charset="0"/>
                <a:cs typeface="Noto Sans Bengali" panose="020B0502040504020204" pitchFamily="34" charset="0"/>
              </a:rPr>
              <a:t>---</a:t>
            </a:r>
            <a:endParaRPr lang="en-US" sz="5400" spc="-150" dirty="0">
              <a:solidFill>
                <a:srgbClr val="191919"/>
              </a:solidFill>
              <a:latin typeface="Noto Sans Bengali" panose="020B0502040504020204" pitchFamily="34" charset="0"/>
              <a:ea typeface="Open Sauce Bold"/>
              <a:cs typeface="Noto Sans Bengali" panose="020B0502040504020204" pitchFamily="34" charset="0"/>
              <a:sym typeface="Open Sauce Bold"/>
            </a:endParaRPr>
          </a:p>
        </p:txBody>
      </p:sp>
      <p:sp>
        <p:nvSpPr>
          <p:cNvPr id="16" name="TextBox 16"/>
          <p:cNvSpPr txBox="1"/>
          <p:nvPr/>
        </p:nvSpPr>
        <p:spPr>
          <a:xfrm>
            <a:off x="1358213" y="4732676"/>
            <a:ext cx="8293728" cy="2462213"/>
          </a:xfrm>
          <a:prstGeom prst="rect">
            <a:avLst/>
          </a:prstGeom>
        </p:spPr>
        <p:txBody>
          <a:bodyPr lIns="0" tIns="0" rIns="0" bIns="0" rtlCol="0" anchor="t">
            <a:spAutoFit/>
          </a:bodyPr>
          <a:lstStyle/>
          <a:p>
            <a:r>
              <a:rPr lang="as-IN" sz="4000" dirty="0">
                <a:latin typeface="Noto Sans Bengali" panose="020B0502040504020204" pitchFamily="34" charset="0"/>
                <a:cs typeface="Noto Sans Bengali" panose="020B0502040504020204" pitchFamily="34" charset="0"/>
              </a:rPr>
              <a:t>ডিজিটাল মার্কেটিং হল এমন একটি কৌশল যার মাধ্যমে আমরা _________ প্ল্যাটফর্ম ব্যবহার করে আমাদের পণ্য ও সেবা প্রচার করি।</a:t>
            </a:r>
            <a:endParaRPr lang="as-IN" sz="4000"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14" name="TextBox 13"/>
          <p:cNvSpPr txBox="1"/>
          <p:nvPr/>
        </p:nvSpPr>
        <p:spPr>
          <a:xfrm>
            <a:off x="13327830" y="4564261"/>
            <a:ext cx="4769670" cy="2308324"/>
          </a:xfrm>
          <a:prstGeom prst="rect">
            <a:avLst/>
          </a:prstGeom>
          <a:noFill/>
        </p:spPr>
        <p:txBody>
          <a:bodyPr wrap="square" rtlCol="0">
            <a:spAutoFit/>
          </a:bodyPr>
          <a:lstStyle/>
          <a:p>
            <a:pPr algn="ctr"/>
            <a:r>
              <a:rPr lang="en-US" sz="3600" dirty="0">
                <a:latin typeface="Noto Sans Bengali" panose="020B0502040504020204" pitchFamily="34" charset="0"/>
                <a:cs typeface="Noto Sans Bengali" panose="020B0502040504020204" pitchFamily="34" charset="0"/>
              </a:rPr>
              <a:t>A) </a:t>
            </a:r>
            <a:r>
              <a:rPr lang="as-IN" sz="3600" dirty="0">
                <a:latin typeface="Noto Sans Bengali" panose="020B0502040504020204" pitchFamily="34" charset="0"/>
                <a:cs typeface="Noto Sans Bengali" panose="020B0502040504020204" pitchFamily="34" charset="0"/>
              </a:rPr>
              <a:t>অফলাইন</a:t>
            </a:r>
            <a:br>
              <a:rPr lang="as-IN" sz="3600" dirty="0">
                <a:latin typeface="Noto Sans Bengali" panose="020B0502040504020204" pitchFamily="34" charset="0"/>
                <a:cs typeface="Noto Sans Bengali" panose="020B0502040504020204" pitchFamily="34" charset="0"/>
              </a:rPr>
            </a:br>
            <a:r>
              <a:rPr lang="en-US" sz="3600" dirty="0">
                <a:latin typeface="Noto Sans Bengali" panose="020B0502040504020204" pitchFamily="34" charset="0"/>
                <a:cs typeface="Noto Sans Bengali" panose="020B0502040504020204" pitchFamily="34" charset="0"/>
              </a:rPr>
              <a:t>B) </a:t>
            </a:r>
            <a:r>
              <a:rPr lang="as-IN" sz="3600" dirty="0">
                <a:latin typeface="Noto Sans Bengali" panose="020B0502040504020204" pitchFamily="34" charset="0"/>
                <a:cs typeface="Noto Sans Bengali" panose="020B0502040504020204" pitchFamily="34" charset="0"/>
              </a:rPr>
              <a:t>ডিজিটাল</a:t>
            </a:r>
            <a:br>
              <a:rPr lang="as-IN" sz="3600" dirty="0">
                <a:latin typeface="Noto Sans Bengali" panose="020B0502040504020204" pitchFamily="34" charset="0"/>
                <a:cs typeface="Noto Sans Bengali" panose="020B0502040504020204" pitchFamily="34" charset="0"/>
              </a:rPr>
            </a:br>
            <a:r>
              <a:rPr lang="en-US" sz="3600" dirty="0">
                <a:latin typeface="Noto Sans Bengali" panose="020B0502040504020204" pitchFamily="34" charset="0"/>
                <a:cs typeface="Noto Sans Bengali" panose="020B0502040504020204" pitchFamily="34" charset="0"/>
              </a:rPr>
              <a:t>C) </a:t>
            </a:r>
            <a:r>
              <a:rPr lang="as-IN" sz="3600" dirty="0">
                <a:latin typeface="Noto Sans Bengali" panose="020B0502040504020204" pitchFamily="34" charset="0"/>
                <a:cs typeface="Noto Sans Bengali" panose="020B0502040504020204" pitchFamily="34" charset="0"/>
              </a:rPr>
              <a:t>মুখে মুখে প্রচার</a:t>
            </a:r>
            <a:br>
              <a:rPr lang="as-IN" sz="3600" dirty="0">
                <a:latin typeface="Noto Sans Bengali" panose="020B0502040504020204" pitchFamily="34" charset="0"/>
                <a:cs typeface="Noto Sans Bengali" panose="020B0502040504020204" pitchFamily="34" charset="0"/>
              </a:rPr>
            </a:br>
            <a:r>
              <a:rPr lang="en-US" sz="3600" dirty="0">
                <a:latin typeface="Noto Sans Bengali" panose="020B0502040504020204" pitchFamily="34" charset="0"/>
                <a:cs typeface="Noto Sans Bengali" panose="020B0502040504020204" pitchFamily="34" charset="0"/>
              </a:rPr>
              <a:t>D) </a:t>
            </a:r>
            <a:r>
              <a:rPr lang="as-IN" sz="3600" dirty="0">
                <a:latin typeface="Noto Sans Bengali" panose="020B0502040504020204" pitchFamily="34" charset="0"/>
                <a:cs typeface="Noto Sans Bengali" panose="020B0502040504020204" pitchFamily="34" charset="0"/>
              </a:rPr>
              <a:t>পোস্টার</a:t>
            </a:r>
            <a:endParaRPr lang="en-US" sz="3600" dirty="0">
              <a:solidFill>
                <a:schemeClr val="bg1">
                  <a:lumMod val="85000"/>
                </a:schemeClr>
              </a:solidFill>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546306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87521" y="3346620"/>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মার্কেটিংয়ের মূল উপাদান</a:t>
            </a:r>
            <a:endParaRPr lang="as-IN" sz="4000"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52965" y="4290847"/>
            <a:ext cx="8293728" cy="2954655"/>
          </a:xfrm>
          <a:prstGeom prst="rect">
            <a:avLst/>
          </a:prstGeom>
        </p:spPr>
        <p:txBody>
          <a:bodyPr lIns="0" tIns="0" rIns="0" bIns="0" rtlCol="0" anchor="t">
            <a:spAutoFit/>
          </a:bodyPr>
          <a:lstStyle/>
          <a:p>
            <a:r>
              <a:rPr lang="as-IN" sz="2400" b="1" dirty="0" smtClean="0">
                <a:latin typeface="Noto Sans Bengali" panose="020B0502040504020204" pitchFamily="34" charset="0"/>
                <a:cs typeface="Noto Sans Bengali" panose="020B0502040504020204" pitchFamily="34" charset="0"/>
              </a:rPr>
              <a:t>সার্চ </a:t>
            </a:r>
            <a:r>
              <a:rPr lang="as-IN" sz="2400" b="1" dirty="0">
                <a:latin typeface="Noto Sans Bengali" panose="020B0502040504020204" pitchFamily="34" charset="0"/>
                <a:cs typeface="Noto Sans Bengali" panose="020B0502040504020204" pitchFamily="34" charset="0"/>
              </a:rPr>
              <a:t>ইঞ্জিন </a:t>
            </a:r>
            <a:r>
              <a:rPr lang="as-IN" sz="2400" b="1" dirty="0" smtClean="0">
                <a:latin typeface="Noto Sans Bengali" panose="020B0502040504020204" pitchFamily="34" charset="0"/>
                <a:cs typeface="Noto Sans Bengali" panose="020B0502040504020204" pitchFamily="34" charset="0"/>
              </a:rPr>
              <a:t>অপ্টিমাইজেশন</a:t>
            </a:r>
            <a:r>
              <a:rPr lang="en-US" sz="2400" b="1" dirty="0" smtClean="0">
                <a:latin typeface="Noto Sans Bengali" panose="020B0502040504020204" pitchFamily="34" charset="0"/>
                <a:cs typeface="Noto Sans Bengali" panose="020B0502040504020204" pitchFamily="34" charset="0"/>
              </a:rPr>
              <a:t>ঃ</a:t>
            </a:r>
            <a:r>
              <a:rPr lang="as-IN" sz="2400" dirty="0" smtClean="0">
                <a:latin typeface="Noto Sans Bengali" panose="020B0502040504020204" pitchFamily="34" charset="0"/>
                <a:cs typeface="Noto Sans Bengali" panose="020B0502040504020204" pitchFamily="34" charset="0"/>
              </a:rPr>
              <a:t> </a:t>
            </a:r>
            <a:r>
              <a:rPr lang="as-IN" sz="2400" dirty="0">
                <a:latin typeface="Noto Sans Bengali" panose="020B0502040504020204" pitchFamily="34" charset="0"/>
                <a:cs typeface="Noto Sans Bengali" panose="020B0502040504020204" pitchFamily="34" charset="0"/>
              </a:rPr>
              <a:t>আপনার পণ্য বা সেবা যেন গুগলে সহজেই পাওয়া যায়</a:t>
            </a:r>
            <a:r>
              <a:rPr lang="as-IN" sz="2400" dirty="0" smtClean="0">
                <a:latin typeface="Noto Sans Bengali" panose="020B0502040504020204" pitchFamily="34" charset="0"/>
                <a:cs typeface="Noto Sans Bengali" panose="020B0502040504020204" pitchFamily="34" charset="0"/>
              </a:rPr>
              <a:t>।</a:t>
            </a:r>
            <a:endParaRPr lang="en-US" sz="2400" dirty="0" smtClean="0">
              <a:latin typeface="Noto Sans Bengali" panose="020B0502040504020204" pitchFamily="34" charset="0"/>
              <a:cs typeface="Noto Sans Bengali" panose="020B0502040504020204" pitchFamily="34" charset="0"/>
            </a:endParaRPr>
          </a:p>
          <a:p>
            <a:r>
              <a:rPr lang="en-US" sz="2400" b="1" dirty="0" err="1" smtClean="0">
                <a:effectLst/>
                <a:latin typeface="Noto Sans Bengali" panose="020B0502040504020204" pitchFamily="34" charset="0"/>
                <a:cs typeface="Noto Sans Bengali" panose="020B0502040504020204" pitchFamily="34" charset="0"/>
              </a:rPr>
              <a:t>কন্টেন্ট</a:t>
            </a:r>
            <a:r>
              <a:rPr lang="en-US" sz="2400" b="1" dirty="0" smtClean="0">
                <a:effectLst/>
                <a:latin typeface="Noto Sans Bengali" panose="020B0502040504020204" pitchFamily="34" charset="0"/>
                <a:cs typeface="Noto Sans Bengali" panose="020B0502040504020204" pitchFamily="34" charset="0"/>
              </a:rPr>
              <a:t> </a:t>
            </a:r>
            <a:r>
              <a:rPr lang="en-US" sz="2400" b="1" dirty="0" err="1" smtClean="0">
                <a:effectLst/>
                <a:latin typeface="Noto Sans Bengali" panose="020B0502040504020204" pitchFamily="34" charset="0"/>
                <a:cs typeface="Noto Sans Bengali" panose="020B0502040504020204" pitchFamily="34" charset="0"/>
              </a:rPr>
              <a:t>মার্কেটিংঃ</a:t>
            </a:r>
            <a:r>
              <a:rPr lang="en-US" sz="2400" dirty="0" smtClean="0">
                <a:effectLst/>
                <a:latin typeface="Noto Sans Bengali" panose="020B0502040504020204" pitchFamily="34" charset="0"/>
                <a:cs typeface="Noto Sans Bengali" panose="020B0502040504020204" pitchFamily="34" charset="0"/>
              </a:rPr>
              <a:t> </a:t>
            </a:r>
            <a:r>
              <a:rPr lang="as-IN" sz="2400" dirty="0">
                <a:latin typeface="Noto Sans Bengali" panose="020B0502040504020204" pitchFamily="34" charset="0"/>
                <a:cs typeface="Noto Sans Bengali" panose="020B0502040504020204" pitchFamily="34" charset="0"/>
              </a:rPr>
              <a:t>কনটেন্টের মাধ্যমে কাস্টমার আকর্ষণ করা</a:t>
            </a:r>
            <a:r>
              <a:rPr lang="as-IN" sz="2400" dirty="0" smtClean="0">
                <a:latin typeface="Noto Sans Bengali" panose="020B0502040504020204" pitchFamily="34" charset="0"/>
                <a:cs typeface="Noto Sans Bengali" panose="020B0502040504020204" pitchFamily="34" charset="0"/>
              </a:rPr>
              <a:t>।</a:t>
            </a:r>
            <a:endParaRPr lang="en-US" sz="2400" dirty="0" smtClean="0">
              <a:latin typeface="Noto Sans Bengali" panose="020B0502040504020204" pitchFamily="34" charset="0"/>
              <a:cs typeface="Noto Sans Bengali" panose="020B0502040504020204" pitchFamily="34" charset="0"/>
            </a:endParaRPr>
          </a:p>
          <a:p>
            <a:r>
              <a:rPr lang="en-US" sz="2400" b="1" dirty="0" err="1" smtClean="0">
                <a:effectLst/>
                <a:latin typeface="Noto Sans Bengali" panose="020B0502040504020204" pitchFamily="34" charset="0"/>
                <a:cs typeface="Noto Sans Bengali" panose="020B0502040504020204" pitchFamily="34" charset="0"/>
              </a:rPr>
              <a:t>সোস্যাল</a:t>
            </a:r>
            <a:r>
              <a:rPr lang="en-US" sz="2400" b="1" dirty="0" smtClean="0">
                <a:effectLst/>
                <a:latin typeface="Noto Sans Bengali" panose="020B0502040504020204" pitchFamily="34" charset="0"/>
                <a:cs typeface="Noto Sans Bengali" panose="020B0502040504020204" pitchFamily="34" charset="0"/>
              </a:rPr>
              <a:t> </a:t>
            </a:r>
            <a:r>
              <a:rPr lang="en-US" sz="2400" b="1" dirty="0" err="1" smtClean="0">
                <a:effectLst/>
                <a:latin typeface="Noto Sans Bengali" panose="020B0502040504020204" pitchFamily="34" charset="0"/>
                <a:cs typeface="Noto Sans Bengali" panose="020B0502040504020204" pitchFamily="34" charset="0"/>
              </a:rPr>
              <a:t>মিডিয়া</a:t>
            </a:r>
            <a:r>
              <a:rPr lang="en-US" sz="2400" b="1" dirty="0" smtClean="0">
                <a:effectLst/>
                <a:latin typeface="Noto Sans Bengali" panose="020B0502040504020204" pitchFamily="34" charset="0"/>
                <a:cs typeface="Noto Sans Bengali" panose="020B0502040504020204" pitchFamily="34" charset="0"/>
              </a:rPr>
              <a:t> </a:t>
            </a:r>
            <a:r>
              <a:rPr lang="en-US" sz="2400" b="1" dirty="0" err="1" smtClean="0">
                <a:effectLst/>
                <a:latin typeface="Noto Sans Bengali" panose="020B0502040504020204" pitchFamily="34" charset="0"/>
                <a:cs typeface="Noto Sans Bengali" panose="020B0502040504020204" pitchFamily="34" charset="0"/>
              </a:rPr>
              <a:t>মার্কেটিংঃ</a:t>
            </a:r>
            <a:r>
              <a:rPr lang="en-US" sz="2400" dirty="0" smtClean="0">
                <a:effectLst/>
                <a:latin typeface="Noto Sans Bengali" panose="020B0502040504020204" pitchFamily="34" charset="0"/>
                <a:cs typeface="Noto Sans Bengali" panose="020B0502040504020204" pitchFamily="34" charset="0"/>
              </a:rPr>
              <a:t> </a:t>
            </a:r>
            <a:r>
              <a:rPr lang="as-IN" sz="2400" dirty="0">
                <a:latin typeface="Noto Sans Bengali" panose="020B0502040504020204" pitchFamily="34" charset="0"/>
                <a:cs typeface="Noto Sans Bengali" panose="020B0502040504020204" pitchFamily="34" charset="0"/>
              </a:rPr>
              <a:t>ফেসবুক, ইনস্টাগ্রাম, লিংকডইনের মাধ্যমে প্রচার</a:t>
            </a:r>
            <a:r>
              <a:rPr lang="as-IN" sz="2400" dirty="0" smtClean="0">
                <a:latin typeface="Noto Sans Bengali" panose="020B0502040504020204" pitchFamily="34" charset="0"/>
                <a:cs typeface="Noto Sans Bengali" panose="020B0502040504020204" pitchFamily="34" charset="0"/>
              </a:rPr>
              <a:t>।</a:t>
            </a:r>
            <a:endParaRPr lang="en-US" sz="2400" dirty="0" smtClean="0">
              <a:latin typeface="Noto Sans Bengali" panose="020B0502040504020204" pitchFamily="34" charset="0"/>
              <a:cs typeface="Noto Sans Bengali" panose="020B0502040504020204" pitchFamily="34" charset="0"/>
            </a:endParaRPr>
          </a:p>
          <a:p>
            <a:r>
              <a:rPr lang="en-US" sz="2400" b="1" dirty="0" err="1" smtClean="0">
                <a:effectLst/>
                <a:latin typeface="Noto Sans Bengali" panose="020B0502040504020204" pitchFamily="34" charset="0"/>
                <a:cs typeface="Noto Sans Bengali" panose="020B0502040504020204" pitchFamily="34" charset="0"/>
              </a:rPr>
              <a:t>ইমেইল</a:t>
            </a:r>
            <a:r>
              <a:rPr lang="en-US" sz="2400" b="1" dirty="0" smtClean="0">
                <a:effectLst/>
                <a:latin typeface="Noto Sans Bengali" panose="020B0502040504020204" pitchFamily="34" charset="0"/>
                <a:cs typeface="Noto Sans Bengali" panose="020B0502040504020204" pitchFamily="34" charset="0"/>
              </a:rPr>
              <a:t> </a:t>
            </a:r>
            <a:r>
              <a:rPr lang="en-US" sz="2400" b="1" dirty="0" err="1" smtClean="0">
                <a:effectLst/>
                <a:latin typeface="Noto Sans Bengali" panose="020B0502040504020204" pitchFamily="34" charset="0"/>
                <a:cs typeface="Noto Sans Bengali" panose="020B0502040504020204" pitchFamily="34" charset="0"/>
              </a:rPr>
              <a:t>মার্কেটিংঃ</a:t>
            </a:r>
            <a:r>
              <a:rPr lang="en-US" sz="2400" dirty="0" smtClean="0">
                <a:effectLst/>
                <a:latin typeface="Noto Sans Bengali" panose="020B0502040504020204" pitchFamily="34" charset="0"/>
                <a:cs typeface="Noto Sans Bengali" panose="020B0502040504020204" pitchFamily="34" charset="0"/>
              </a:rPr>
              <a:t> </a:t>
            </a:r>
            <a:r>
              <a:rPr lang="as-IN" sz="2400" dirty="0">
                <a:latin typeface="Noto Sans Bengali" panose="020B0502040504020204" pitchFamily="34" charset="0"/>
                <a:cs typeface="Noto Sans Bengali" panose="020B0502040504020204" pitchFamily="34" charset="0"/>
              </a:rPr>
              <a:t>ইমেইলের মাধ্যমে কাস্টমারদের কাছে পৌঁছানো</a:t>
            </a:r>
            <a:r>
              <a:rPr lang="as-IN" sz="2400" dirty="0" smtClean="0">
                <a:latin typeface="Noto Sans Bengali" panose="020B0502040504020204" pitchFamily="34" charset="0"/>
                <a:cs typeface="Noto Sans Bengali" panose="020B0502040504020204" pitchFamily="34" charset="0"/>
              </a:rPr>
              <a:t>।</a:t>
            </a:r>
            <a:endParaRPr lang="en-US" sz="2400" dirty="0" smtClean="0">
              <a:latin typeface="Noto Sans Bengali" panose="020B0502040504020204" pitchFamily="34" charset="0"/>
              <a:cs typeface="Noto Sans Bengali" panose="020B0502040504020204" pitchFamily="34" charset="0"/>
            </a:endParaRPr>
          </a:p>
          <a:p>
            <a:r>
              <a:rPr lang="en-US" sz="2400" b="1" dirty="0" err="1" smtClean="0">
                <a:effectLst/>
                <a:latin typeface="Noto Sans Bengali" panose="020B0502040504020204" pitchFamily="34" charset="0"/>
                <a:cs typeface="Noto Sans Bengali" panose="020B0502040504020204" pitchFamily="34" charset="0"/>
              </a:rPr>
              <a:t>পেইড</a:t>
            </a:r>
            <a:r>
              <a:rPr lang="en-US" sz="2400" b="1" dirty="0" smtClean="0">
                <a:effectLst/>
                <a:latin typeface="Noto Sans Bengali" panose="020B0502040504020204" pitchFamily="34" charset="0"/>
                <a:cs typeface="Noto Sans Bengali" panose="020B0502040504020204" pitchFamily="34" charset="0"/>
              </a:rPr>
              <a:t> </a:t>
            </a:r>
            <a:r>
              <a:rPr lang="en-US" sz="2400" b="1" dirty="0" err="1" smtClean="0">
                <a:effectLst/>
                <a:latin typeface="Noto Sans Bengali" panose="020B0502040504020204" pitchFamily="34" charset="0"/>
                <a:cs typeface="Noto Sans Bengali" panose="020B0502040504020204" pitchFamily="34" charset="0"/>
              </a:rPr>
              <a:t>এডভার্টাইজমেন্টঃ</a:t>
            </a:r>
            <a:r>
              <a:rPr lang="en-US" sz="2400" dirty="0" smtClean="0">
                <a:effectLst/>
                <a:latin typeface="Noto Sans Bengali" panose="020B0502040504020204" pitchFamily="34" charset="0"/>
                <a:cs typeface="Noto Sans Bengali" panose="020B0502040504020204" pitchFamily="34" charset="0"/>
              </a:rPr>
              <a:t> </a:t>
            </a:r>
            <a:r>
              <a:rPr lang="as-IN" sz="2400" dirty="0">
                <a:latin typeface="Noto Sans Bengali" panose="020B0502040504020204" pitchFamily="34" charset="0"/>
                <a:cs typeface="Noto Sans Bengali" panose="020B0502040504020204" pitchFamily="34" charset="0"/>
              </a:rPr>
              <a:t>ফেসবুক, গুগল অ্যাড ইত্যাদির মাধ্যমে বিজ্ঞাপন।</a:t>
            </a:r>
            <a:endParaRPr lang="as-IN" sz="2400"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Tree>
    <p:extLst>
      <p:ext uri="{BB962C8B-B14F-4D97-AF65-F5344CB8AC3E}">
        <p14:creationId xmlns:p14="http://schemas.microsoft.com/office/powerpoint/2010/main" val="1758500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32584" y="4527945"/>
            <a:ext cx="8544826" cy="1231106"/>
          </a:xfrm>
          <a:prstGeom prst="rect">
            <a:avLst/>
          </a:prstGeom>
        </p:spPr>
        <p:txBody>
          <a:bodyPr wrap="square" lIns="0" tIns="0" rIns="0" bIns="0" rtlCol="0" anchor="t">
            <a:spAutoFit/>
          </a:bodyPr>
          <a:lstStyle/>
          <a:p>
            <a:r>
              <a:rPr lang="as-IN" sz="4000" i="1" dirty="0">
                <a:latin typeface="Noto Sans Bengali" panose="020B0502040504020204" pitchFamily="34" charset="0"/>
                <a:cs typeface="Noto Sans Bengali" panose="020B0502040504020204" pitchFamily="34" charset="0"/>
              </a:rPr>
              <a:t>কুইজ:</a:t>
            </a:r>
            <a:r>
              <a:rPr lang="as-IN" sz="4000" dirty="0">
                <a:latin typeface="Noto Sans Bengali" panose="020B0502040504020204" pitchFamily="34" charset="0"/>
                <a:cs typeface="Noto Sans Bengali" panose="020B0502040504020204" pitchFamily="34" charset="0"/>
              </a:rPr>
              <a:t> কোন </a:t>
            </a:r>
            <a:r>
              <a:rPr lang="en-US" sz="4000" dirty="0" smtClean="0">
                <a:latin typeface="Noto Sans Bengali" panose="020B0502040504020204" pitchFamily="34" charset="0"/>
                <a:cs typeface="Noto Sans Bengali" panose="020B0502040504020204" pitchFamily="34" charset="0"/>
              </a:rPr>
              <a:t>অপশন</a:t>
            </a:r>
            <a:r>
              <a:rPr lang="as-IN" sz="4000" dirty="0" smtClean="0">
                <a:latin typeface="Noto Sans Bengali" panose="020B0502040504020204" pitchFamily="34" charset="0"/>
                <a:cs typeface="Noto Sans Bengali" panose="020B0502040504020204" pitchFamily="34" charset="0"/>
              </a:rPr>
              <a:t>টি </a:t>
            </a:r>
            <a:r>
              <a:rPr lang="as-IN" sz="4000" dirty="0">
                <a:latin typeface="Noto Sans Bengali" panose="020B0502040504020204" pitchFamily="34" charset="0"/>
                <a:cs typeface="Noto Sans Bengali" panose="020B0502040504020204" pitchFamily="34" charset="0"/>
              </a:rPr>
              <a:t>ব্যবহার করলে আমরা গুগলে সহজে র‌্যাঙ্ক পেতে পারি?</a:t>
            </a:r>
            <a:endParaRPr lang="as-IN" sz="4000"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310503" y="3897561"/>
            <a:ext cx="4977497" cy="1969770"/>
          </a:xfrm>
          <a:prstGeom prst="rect">
            <a:avLst/>
          </a:prstGeom>
        </p:spPr>
        <p:txBody>
          <a:bodyPr wrap="square" lIns="0" tIns="0" rIns="0" bIns="0" rtlCol="0" anchor="t">
            <a:spAutoFit/>
          </a:bodyPr>
          <a:lstStyle/>
          <a:p>
            <a:r>
              <a:rPr lang="en-US" sz="3200" dirty="0">
                <a:latin typeface="Arial" panose="020B0604020202020204" pitchFamily="34" charset="0"/>
                <a:cs typeface="Arial" panose="020B0604020202020204" pitchFamily="34" charset="0"/>
              </a:rPr>
              <a:t>A) SEO</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B) Email Marketing</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C) Social Media Marketing</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D) Content Marketing</a:t>
            </a:r>
            <a:endParaRPr lang="as-IN" sz="32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Tree>
    <p:extLst>
      <p:ext uri="{BB962C8B-B14F-4D97-AF65-F5344CB8AC3E}">
        <p14:creationId xmlns:p14="http://schemas.microsoft.com/office/powerpoint/2010/main" val="498492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11934" y="3749017"/>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ফেসবুক মার্কেটিং রহস্য</a:t>
            </a:r>
            <a:endParaRPr lang="as-IN" sz="4000"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182600" y="2705100"/>
            <a:ext cx="4977497" cy="6155531"/>
          </a:xfrm>
          <a:prstGeom prst="rect">
            <a:avLst/>
          </a:prstGeom>
        </p:spPr>
        <p:txBody>
          <a:bodyPr wrap="square" lIns="0" tIns="0" rIns="0" bIns="0" rtlCol="0" anchor="t">
            <a:spAutoFit/>
          </a:bodyPr>
          <a:lstStyle/>
          <a:p>
            <a:r>
              <a:rPr lang="en-US" sz="4000" dirty="0" smtClean="0"/>
              <a:t>✔️ </a:t>
            </a:r>
            <a:r>
              <a:rPr lang="en-US" sz="4000" b="1" dirty="0"/>
              <a:t>Boost Post</a:t>
            </a:r>
            <a:r>
              <a:rPr lang="en-US" sz="4000" dirty="0"/>
              <a:t> - </a:t>
            </a:r>
            <a:r>
              <a:rPr lang="as-IN" sz="4000" dirty="0"/>
              <a:t>নির্দিষ্ট কাস্টমার টার্গেট করে পোস্ট প্রচার করা।</a:t>
            </a:r>
            <a:br>
              <a:rPr lang="as-IN" sz="4000" dirty="0"/>
            </a:br>
            <a:r>
              <a:rPr lang="as-IN" sz="4000" dirty="0"/>
              <a:t>✔️ </a:t>
            </a:r>
            <a:r>
              <a:rPr lang="en-US" sz="4000" b="1" dirty="0"/>
              <a:t>Facebook Ads Manager</a:t>
            </a:r>
            <a:r>
              <a:rPr lang="en-US" sz="4000" dirty="0"/>
              <a:t> - </a:t>
            </a:r>
            <a:r>
              <a:rPr lang="as-IN" sz="4000" dirty="0"/>
              <a:t>নির্দিষ্ট বাজেট ও কাস্টমার অনুযায়ী বিজ্ঞাপন চালানো।</a:t>
            </a:r>
            <a:br>
              <a:rPr lang="as-IN" sz="4000" dirty="0"/>
            </a:br>
            <a:r>
              <a:rPr lang="as-IN" sz="4000" dirty="0"/>
              <a:t>✔️ </a:t>
            </a:r>
            <a:r>
              <a:rPr lang="en-US" sz="4000" b="1" dirty="0"/>
              <a:t>Engagement Strategy</a:t>
            </a:r>
            <a:r>
              <a:rPr lang="en-US" sz="4000" dirty="0"/>
              <a:t> - </a:t>
            </a:r>
            <a:r>
              <a:rPr lang="as-IN" sz="4000" dirty="0"/>
              <a:t>কমেন্ট, শেয়ার ও রিঅ্যাকশন বাড়ানোর কৌশল।</a:t>
            </a:r>
            <a:endParaRPr lang="as-IN" sz="40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294349" y="4872897"/>
            <a:ext cx="8562411" cy="1754326"/>
          </a:xfrm>
          <a:prstGeom prst="rect">
            <a:avLst/>
          </a:prstGeom>
        </p:spPr>
        <p:txBody>
          <a:bodyPr wrap="square">
            <a:spAutoFit/>
          </a:bodyPr>
          <a:lstStyle/>
          <a:p>
            <a:r>
              <a:rPr lang="as-IN" sz="3600" dirty="0">
                <a:solidFill>
                  <a:srgbClr val="000000"/>
                </a:solidFill>
                <a:latin typeface="Noto Sans Bengali" panose="020B0502040504020204" pitchFamily="34" charset="0"/>
                <a:cs typeface="Noto Sans Bengali" panose="020B0502040504020204" pitchFamily="34" charset="0"/>
              </a:rPr>
              <a:t>ব্যবসায়ী বুঝলেন, তার প্রচুর কাস্টমার ফেসবুকে সময় কাটান। তাই তিনি ফেসবুক মার্কেটিং শুরু করলেন। কিন্তু কীভাবে?</a:t>
            </a:r>
            <a:endParaRPr lang="en-US" sz="3600" dirty="0">
              <a:latin typeface="Noto Sans Bengali" panose="020B0502040504020204" pitchFamily="34" charset="0"/>
              <a:cs typeface="Noto Sans Bengali" panose="020B0502040504020204" pitchFamily="34" charset="0"/>
            </a:endParaRPr>
          </a:p>
        </p:txBody>
      </p:sp>
      <p:sp>
        <p:nvSpPr>
          <p:cNvPr id="7" name="Rectangle 6"/>
          <p:cNvSpPr/>
          <p:nvPr/>
        </p:nvSpPr>
        <p:spPr>
          <a:xfrm>
            <a:off x="13182599" y="1141797"/>
            <a:ext cx="4977497" cy="1323439"/>
          </a:xfrm>
          <a:prstGeom prst="rect">
            <a:avLst/>
          </a:prstGeom>
        </p:spPr>
        <p:txBody>
          <a:bodyPr wrap="square">
            <a:spAutoFit/>
          </a:bodyPr>
          <a:lstStyle/>
          <a:p>
            <a:r>
              <a:rPr lang="en-US" sz="4000" dirty="0">
                <a:solidFill>
                  <a:prstClr val="black"/>
                </a:solidFill>
              </a:rPr>
              <a:t>Facebook Business Suite</a:t>
            </a:r>
            <a:endParaRPr lang="en-US" dirty="0"/>
          </a:p>
        </p:txBody>
      </p:sp>
    </p:spTree>
    <p:extLst>
      <p:ext uri="{BB962C8B-B14F-4D97-AF65-F5344CB8AC3E}">
        <p14:creationId xmlns:p14="http://schemas.microsoft.com/office/powerpoint/2010/main" val="2093667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11934" y="3749017"/>
            <a:ext cx="8544826" cy="1231106"/>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ফেসবুকে বিজ্ঞাপন চালানোর জন্য কোন টুল ব্যবহার করা হয়?</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493400" y="3604615"/>
            <a:ext cx="4977497" cy="3077766"/>
          </a:xfrm>
          <a:prstGeom prst="rect">
            <a:avLst/>
          </a:prstGeom>
        </p:spPr>
        <p:txBody>
          <a:bodyPr wrap="square" lIns="0" tIns="0" rIns="0" bIns="0" rtlCol="0" anchor="t">
            <a:spAutoFit/>
          </a:bodyPr>
          <a:lstStyle/>
          <a:p>
            <a:r>
              <a:rPr lang="en-US" sz="4000" dirty="0"/>
              <a:t>A) Google Ads</a:t>
            </a:r>
            <a:br>
              <a:rPr lang="en-US" sz="4000" dirty="0"/>
            </a:br>
            <a:r>
              <a:rPr lang="en-US" sz="4000" dirty="0"/>
              <a:t>B) Facebook Business Suite</a:t>
            </a:r>
            <a:br>
              <a:rPr lang="en-US" sz="4000" dirty="0"/>
            </a:br>
            <a:r>
              <a:rPr lang="en-US" sz="4000" dirty="0"/>
              <a:t>C) YouTube Ads</a:t>
            </a:r>
            <a:br>
              <a:rPr lang="en-US" sz="4000" dirty="0"/>
            </a:br>
            <a:r>
              <a:rPr lang="en-US" sz="4000" dirty="0"/>
              <a:t>D) Twitter Ads</a:t>
            </a:r>
            <a:endParaRPr lang="as-IN" sz="40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294349" y="4872897"/>
            <a:ext cx="8562411" cy="646331"/>
          </a:xfrm>
          <a:prstGeom prst="rect">
            <a:avLst/>
          </a:prstGeom>
        </p:spPr>
        <p:txBody>
          <a:bodyPr wrap="square">
            <a:spAutoFit/>
          </a:bodyPr>
          <a:lstStyle/>
          <a:p>
            <a:r>
              <a:rPr lang="en-US" sz="3600" dirty="0" smtClean="0">
                <a:solidFill>
                  <a:srgbClr val="000000"/>
                </a:solidFill>
                <a:latin typeface="Noto Sans Bengali" panose="020B0502040504020204" pitchFamily="34" charset="0"/>
                <a:cs typeface="Noto Sans Bengali" panose="020B0502040504020204" pitchFamily="34" charset="0"/>
              </a:rPr>
              <a:t>--</a:t>
            </a:r>
            <a:endParaRPr lang="en-US" sz="3600"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843671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11934" y="3749017"/>
            <a:ext cx="8544826" cy="1231106"/>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ফেসবুকে বিজ্ঞাপন চালানোর জন্য কোন টুল ব্যবহার করা হয়?</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493400" y="3604615"/>
            <a:ext cx="4977497" cy="3077766"/>
          </a:xfrm>
          <a:prstGeom prst="rect">
            <a:avLst/>
          </a:prstGeom>
        </p:spPr>
        <p:txBody>
          <a:bodyPr wrap="square" lIns="0" tIns="0" rIns="0" bIns="0" rtlCol="0" anchor="t">
            <a:spAutoFit/>
          </a:bodyPr>
          <a:lstStyle/>
          <a:p>
            <a:r>
              <a:rPr lang="en-US" sz="4000" dirty="0"/>
              <a:t>A) Google Ads</a:t>
            </a:r>
            <a:br>
              <a:rPr lang="en-US" sz="4000" dirty="0"/>
            </a:br>
            <a:r>
              <a:rPr lang="en-US" sz="4000" dirty="0"/>
              <a:t>B) Facebook Business Suite</a:t>
            </a:r>
            <a:br>
              <a:rPr lang="en-US" sz="4000" dirty="0"/>
            </a:br>
            <a:r>
              <a:rPr lang="en-US" sz="4000" dirty="0"/>
              <a:t>C) YouTube Ads</a:t>
            </a:r>
            <a:br>
              <a:rPr lang="en-US" sz="4000" dirty="0"/>
            </a:br>
            <a:r>
              <a:rPr lang="en-US" sz="4000" dirty="0"/>
              <a:t>D) Twitter Ads</a:t>
            </a:r>
            <a:endParaRPr lang="as-IN" sz="40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208202" y="5146429"/>
            <a:ext cx="8562411" cy="707886"/>
          </a:xfrm>
          <a:prstGeom prst="rect">
            <a:avLst/>
          </a:prstGeom>
        </p:spPr>
        <p:txBody>
          <a:bodyPr wrap="square">
            <a:spAutoFit/>
          </a:bodyPr>
          <a:lstStyle/>
          <a:p>
            <a:r>
              <a:rPr lang="en-US" sz="4000" b="1" dirty="0" err="1" smtClean="0"/>
              <a:t>Ans</a:t>
            </a:r>
            <a:r>
              <a:rPr lang="en-US" sz="4000" b="1" dirty="0" smtClean="0"/>
              <a:t>: Facebook </a:t>
            </a:r>
            <a:r>
              <a:rPr lang="en-US" sz="4000" b="1" dirty="0"/>
              <a:t>Business Suite</a:t>
            </a:r>
            <a:endParaRPr lang="en-US" sz="4000" b="1"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702911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11934" y="3749017"/>
            <a:ext cx="8544826" cy="615553"/>
          </a:xfrm>
          <a:prstGeom prst="rect">
            <a:avLst/>
          </a:prstGeom>
        </p:spPr>
        <p:txBody>
          <a:bodyPr wrap="square" lIns="0" tIns="0" rIns="0" bIns="0" rtlCol="0" anchor="t">
            <a:spAutoFit/>
          </a:bodyPr>
          <a:lstStyle/>
          <a:p>
            <a:r>
              <a:rPr lang="en-US" sz="4000" b="1" dirty="0"/>
              <a:t>SEO-</a:t>
            </a:r>
            <a:r>
              <a:rPr lang="as-IN" sz="4000" b="1" dirty="0">
                <a:latin typeface="Noto Sans Bengali" panose="020B0502040504020204" pitchFamily="34" charset="0"/>
                <a:cs typeface="Noto Sans Bengali" panose="020B0502040504020204" pitchFamily="34" charset="0"/>
              </a:rPr>
              <a:t>র যাদু</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223916" y="2500682"/>
            <a:ext cx="4977497" cy="5539978"/>
          </a:xfrm>
          <a:prstGeom prst="rect">
            <a:avLst/>
          </a:prstGeom>
        </p:spPr>
        <p:txBody>
          <a:bodyPr wrap="square" lIns="0" tIns="0" rIns="0" bIns="0" rtlCol="0" anchor="t">
            <a:spAutoFit/>
          </a:bodyPr>
          <a:lstStyle/>
          <a:p>
            <a:r>
              <a:rPr lang="en-US" sz="4000" dirty="0"/>
              <a:t>🚀 </a:t>
            </a:r>
            <a:r>
              <a:rPr lang="en-US" sz="4000" b="1" dirty="0"/>
              <a:t>On-Page SEO</a:t>
            </a:r>
            <a:r>
              <a:rPr lang="en-US" sz="4000" dirty="0"/>
              <a:t> - </a:t>
            </a:r>
            <a:r>
              <a:rPr lang="as-IN" sz="4000" dirty="0"/>
              <a:t>ওয়েবসাইটের ভেতরের কনটেন্ট ও স্ট্রাকচার অপ্টিমাইজ করা। </a:t>
            </a:r>
            <a:endParaRPr lang="en-US" sz="4000" dirty="0" smtClean="0"/>
          </a:p>
          <a:p>
            <a:r>
              <a:rPr lang="en-US" sz="4000" dirty="0" smtClean="0"/>
              <a:t>🚀 </a:t>
            </a:r>
            <a:r>
              <a:rPr lang="en-US" sz="4000" b="1" dirty="0"/>
              <a:t>Off-Page SEO</a:t>
            </a:r>
            <a:r>
              <a:rPr lang="en-US" sz="4000" dirty="0"/>
              <a:t> - </a:t>
            </a:r>
            <a:r>
              <a:rPr lang="as-IN" sz="4000" dirty="0"/>
              <a:t>ব্যাকলিংক ও অন্যান্য ওয়েবসাইট থেকে রেফারেন্স আনা। </a:t>
            </a:r>
            <a:endParaRPr lang="en-US" sz="4000" dirty="0" smtClean="0"/>
          </a:p>
          <a:p>
            <a:r>
              <a:rPr lang="en-US" sz="4000" dirty="0" smtClean="0"/>
              <a:t>🚀 </a:t>
            </a:r>
            <a:r>
              <a:rPr lang="en-US" sz="4000" b="1" dirty="0"/>
              <a:t>Technical SEO</a:t>
            </a:r>
            <a:r>
              <a:rPr lang="en-US" sz="4000" dirty="0"/>
              <a:t> - </a:t>
            </a:r>
            <a:r>
              <a:rPr lang="as-IN" sz="4000" dirty="0"/>
              <a:t>ওয়েবসাইটের স্পিড ও কোড অপ্টিমাইজ করা।</a:t>
            </a:r>
            <a:endParaRPr lang="as-IN" sz="40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270903" y="4439809"/>
            <a:ext cx="8562411" cy="2554545"/>
          </a:xfrm>
          <a:prstGeom prst="rect">
            <a:avLst/>
          </a:prstGeom>
        </p:spPr>
        <p:txBody>
          <a:bodyPr wrap="square">
            <a:spAutoFit/>
          </a:bodyPr>
          <a:lstStyle/>
          <a:p>
            <a:r>
              <a:rPr lang="as-IN" sz="4000" dirty="0">
                <a:latin typeface="Noto Sans Bengali" panose="020B0502040504020204" pitchFamily="34" charset="0"/>
                <a:cs typeface="Noto Sans Bengali" panose="020B0502040504020204" pitchFamily="34" charset="0"/>
              </a:rPr>
              <a:t>ব্যবসায়ী গুগলে সার্চ করলেন "সেরা চা পাতা" কিন্তু তার দোকান প্রথম পাতায় নেই! তখন তিনি জানলেন </a:t>
            </a:r>
            <a:r>
              <a:rPr lang="en-US" sz="4000" dirty="0" err="1" smtClean="0">
                <a:latin typeface="Noto Sans Bengali" panose="020B0502040504020204" pitchFamily="34" charset="0"/>
                <a:cs typeface="Noto Sans Bengali" panose="020B0502040504020204" pitchFamily="34" charset="0"/>
              </a:rPr>
              <a:t>এসইও</a:t>
            </a:r>
            <a:r>
              <a:rPr lang="en-US" sz="4000" dirty="0" smtClean="0">
                <a:latin typeface="Noto Sans Bengali" panose="020B0502040504020204" pitchFamily="34" charset="0"/>
                <a:cs typeface="Noto Sans Bengali" panose="020B0502040504020204" pitchFamily="34" charset="0"/>
              </a:rPr>
              <a:t>-</a:t>
            </a:r>
            <a:r>
              <a:rPr lang="as-IN" sz="4000" dirty="0">
                <a:latin typeface="Noto Sans Bengali" panose="020B0502040504020204" pitchFamily="34" charset="0"/>
                <a:cs typeface="Noto Sans Bengali" panose="020B0502040504020204" pitchFamily="34" charset="0"/>
              </a:rPr>
              <a:t>এর কথা।</a:t>
            </a:r>
            <a:endParaRPr lang="en-US" sz="4000"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90945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30" y="0"/>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11934" y="3749017"/>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সত্য-মিথ্যা:</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223916" y="4439809"/>
            <a:ext cx="4977497" cy="1231106"/>
          </a:xfrm>
          <a:prstGeom prst="rect">
            <a:avLst/>
          </a:prstGeom>
        </p:spPr>
        <p:txBody>
          <a:bodyPr wrap="square" lIns="0" tIns="0" rIns="0" bIns="0" rtlCol="0" anchor="t">
            <a:spAutoFit/>
          </a:bodyPr>
          <a:lstStyle/>
          <a:p>
            <a:r>
              <a:rPr lang="as-IN" sz="4000" dirty="0"/>
              <a:t>গুগলের অনেক অ্যালগোরিদম কাজ করে</a:t>
            </a:r>
            <a:endParaRPr lang="as-IN" sz="40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270903" y="4439809"/>
            <a:ext cx="8562411" cy="1323439"/>
          </a:xfrm>
          <a:prstGeom prst="rect">
            <a:avLst/>
          </a:prstGeom>
        </p:spPr>
        <p:txBody>
          <a:bodyPr wrap="square">
            <a:spAutoFit/>
          </a:bodyPr>
          <a:lstStyle/>
          <a:p>
            <a:r>
              <a:rPr lang="en-US" sz="4000" dirty="0" err="1" smtClean="0">
                <a:latin typeface="Noto Sans Bengali" panose="020B0502040504020204" pitchFamily="34" charset="0"/>
                <a:cs typeface="Noto Sans Bengali" panose="020B0502040504020204" pitchFamily="34" charset="0"/>
              </a:rPr>
              <a:t>এসই</a:t>
            </a:r>
            <a:r>
              <a:rPr lang="en-US" sz="4000" dirty="0" err="1">
                <a:latin typeface="Noto Sans Bengali" panose="020B0502040504020204" pitchFamily="34" charset="0"/>
                <a:cs typeface="Noto Sans Bengali" panose="020B0502040504020204" pitchFamily="34" charset="0"/>
              </a:rPr>
              <a:t>ও</a:t>
            </a:r>
            <a:r>
              <a:rPr lang="en-US" sz="4000" dirty="0" smtClean="0">
                <a:latin typeface="Noto Sans Bengali" panose="020B0502040504020204" pitchFamily="34" charset="0"/>
                <a:cs typeface="Noto Sans Bengali" panose="020B0502040504020204" pitchFamily="34" charset="0"/>
              </a:rPr>
              <a:t> </a:t>
            </a:r>
            <a:r>
              <a:rPr lang="as-IN" sz="4000" dirty="0">
                <a:latin typeface="Noto Sans Bengali" panose="020B0502040504020204" pitchFamily="34" charset="0"/>
                <a:cs typeface="Noto Sans Bengali" panose="020B0502040504020204" pitchFamily="34" charset="0"/>
              </a:rPr>
              <a:t>করলে গুগলে প্রথম পৃষ্ঠায় আসা নিশ্চিত হয়ে যায়। (সত্য/মিথ্যা)</a:t>
            </a:r>
            <a:endParaRPr lang="en-US" sz="4000"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2373941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11934" y="3749017"/>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সত্য-মিথ্যা:</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223915" y="4332986"/>
            <a:ext cx="4977497" cy="1231106"/>
          </a:xfrm>
          <a:prstGeom prst="rect">
            <a:avLst/>
          </a:prstGeom>
        </p:spPr>
        <p:txBody>
          <a:bodyPr wrap="square" lIns="0" tIns="0" rIns="0" bIns="0" rtlCol="0" anchor="t">
            <a:spAutoFit/>
          </a:bodyPr>
          <a:lstStyle/>
          <a:p>
            <a:r>
              <a:rPr lang="as-IN" sz="4000" dirty="0"/>
              <a:t>গুগলের অনেক অ্যালগোরিদম কাজ করে</a:t>
            </a:r>
            <a:endParaRPr lang="as-IN" sz="40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270903" y="4439809"/>
            <a:ext cx="8562411" cy="1323439"/>
          </a:xfrm>
          <a:prstGeom prst="rect">
            <a:avLst/>
          </a:prstGeom>
        </p:spPr>
        <p:txBody>
          <a:bodyPr wrap="square">
            <a:spAutoFit/>
          </a:bodyPr>
          <a:lstStyle/>
          <a:p>
            <a:r>
              <a:rPr lang="en-US" sz="4000" dirty="0" err="1" smtClean="0">
                <a:latin typeface="Noto Sans Bengali" panose="020B0502040504020204" pitchFamily="34" charset="0"/>
                <a:cs typeface="Noto Sans Bengali" panose="020B0502040504020204" pitchFamily="34" charset="0"/>
              </a:rPr>
              <a:t>এসই</a:t>
            </a:r>
            <a:r>
              <a:rPr lang="en-US" sz="4000" dirty="0" err="1">
                <a:latin typeface="Noto Sans Bengali" panose="020B0502040504020204" pitchFamily="34" charset="0"/>
                <a:cs typeface="Noto Sans Bengali" panose="020B0502040504020204" pitchFamily="34" charset="0"/>
              </a:rPr>
              <a:t>ও</a:t>
            </a:r>
            <a:r>
              <a:rPr lang="en-US" sz="4000" dirty="0" smtClean="0">
                <a:latin typeface="Noto Sans Bengali" panose="020B0502040504020204" pitchFamily="34" charset="0"/>
                <a:cs typeface="Noto Sans Bengali" panose="020B0502040504020204" pitchFamily="34" charset="0"/>
              </a:rPr>
              <a:t> </a:t>
            </a:r>
            <a:r>
              <a:rPr lang="as-IN" sz="4000" dirty="0">
                <a:latin typeface="Noto Sans Bengali" panose="020B0502040504020204" pitchFamily="34" charset="0"/>
                <a:cs typeface="Noto Sans Bengali" panose="020B0502040504020204" pitchFamily="34" charset="0"/>
              </a:rPr>
              <a:t>করলে গুগলে প্রথম পৃষ্ঠায় আসা নিশ্চিত হয়ে যায়। </a:t>
            </a:r>
            <a:r>
              <a:rPr lang="as-IN" sz="4000" b="1" dirty="0" smtClean="0">
                <a:latin typeface="Noto Sans Bengali" panose="020B0502040504020204" pitchFamily="34" charset="0"/>
                <a:cs typeface="Noto Sans Bengali" panose="020B0502040504020204" pitchFamily="34" charset="0"/>
              </a:rPr>
              <a:t>(মিথ্যা</a:t>
            </a:r>
            <a:r>
              <a:rPr lang="as-IN" sz="4000" b="1" dirty="0">
                <a:latin typeface="Noto Sans Bengali" panose="020B0502040504020204" pitchFamily="34" charset="0"/>
                <a:cs typeface="Noto Sans Bengali" panose="020B0502040504020204" pitchFamily="34" charset="0"/>
              </a:rPr>
              <a:t>)</a:t>
            </a:r>
            <a:endParaRPr lang="en-US" sz="4000" b="1"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765539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11934" y="3749017"/>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ফ্রিল্যান্সিং ও ক্যারিয়ার গড়ার উপায়</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223915" y="3254869"/>
            <a:ext cx="4977497" cy="4308872"/>
          </a:xfrm>
          <a:prstGeom prst="rect">
            <a:avLst/>
          </a:prstGeom>
        </p:spPr>
        <p:txBody>
          <a:bodyPr wrap="square" lIns="0" tIns="0" rIns="0" bIns="0" rtlCol="0" anchor="t">
            <a:spAutoFit/>
          </a:bodyPr>
          <a:lstStyle/>
          <a:p>
            <a:r>
              <a:rPr lang="en-US" sz="4000" dirty="0"/>
              <a:t>📝 </a:t>
            </a:r>
            <a:r>
              <a:rPr lang="en-US" sz="4000" b="1" dirty="0" err="1"/>
              <a:t>Upwork</a:t>
            </a:r>
            <a:r>
              <a:rPr lang="en-US" sz="4000" b="1" dirty="0"/>
              <a:t> &amp; Fiverr:</a:t>
            </a:r>
            <a:r>
              <a:rPr lang="en-US" sz="4000" dirty="0"/>
              <a:t> </a:t>
            </a:r>
            <a:r>
              <a:rPr lang="as-IN" sz="4000" dirty="0"/>
              <a:t>মার্কেটপ্লেস থেকে কাজ পাওয়া। </a:t>
            </a:r>
            <a:r>
              <a:rPr lang="en-US" sz="4000" dirty="0"/>
              <a:t>📝 </a:t>
            </a:r>
            <a:r>
              <a:rPr lang="en-US" sz="4000" b="1" dirty="0"/>
              <a:t>LinkedIn &amp; Facebook Networking:</a:t>
            </a:r>
            <a:r>
              <a:rPr lang="en-US" sz="4000" dirty="0"/>
              <a:t> </a:t>
            </a:r>
            <a:r>
              <a:rPr lang="as-IN" sz="4000" dirty="0"/>
              <a:t>ক্লায়েন্ট খোঁজা। </a:t>
            </a:r>
            <a:endParaRPr lang="en-US" sz="4000" dirty="0" smtClean="0"/>
          </a:p>
          <a:p>
            <a:r>
              <a:rPr lang="en-US" sz="4000" dirty="0" smtClean="0"/>
              <a:t>📝 </a:t>
            </a:r>
            <a:r>
              <a:rPr lang="as-IN" sz="4000" b="1" dirty="0"/>
              <a:t>নিজের এজেন্সি তৈরি:</a:t>
            </a:r>
            <a:r>
              <a:rPr lang="as-IN" sz="4000" dirty="0"/>
              <a:t> নিজের ব্র্যান্ড তৈরি করা।</a:t>
            </a:r>
            <a:endParaRPr lang="as-IN" sz="40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270903" y="4439809"/>
            <a:ext cx="8562411" cy="1938992"/>
          </a:xfrm>
          <a:prstGeom prst="rect">
            <a:avLst/>
          </a:prstGeom>
        </p:spPr>
        <p:txBody>
          <a:bodyPr wrap="square">
            <a:spAutoFit/>
          </a:bodyPr>
          <a:lstStyle/>
          <a:p>
            <a:r>
              <a:rPr lang="as-IN" sz="4000" dirty="0">
                <a:latin typeface="Noto Sans Bengali" panose="020B0502040504020204" pitchFamily="34" charset="0"/>
                <a:cs typeface="Noto Sans Bengali" panose="020B0502040504020204" pitchFamily="34" charset="0"/>
              </a:rPr>
              <a:t>একজন তরুণ ডিজিটাল মার্কেটিং শিখে মাত্র ছয় মাসে ঘরে বসে ৫০,০০০ টাকা আয় করলেন! কীভাবে?</a:t>
            </a:r>
            <a:endParaRPr lang="en-US" sz="4000" b="1"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1584889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11934" y="3749017"/>
            <a:ext cx="8544826" cy="1231106"/>
          </a:xfrm>
          <a:prstGeom prst="rect">
            <a:avLst/>
          </a:prstGeom>
        </p:spPr>
        <p:txBody>
          <a:bodyPr wrap="square" lIns="0" tIns="0" rIns="0" bIns="0" rtlCol="0" anchor="t">
            <a:spAutoFit/>
          </a:bodyPr>
          <a:lstStyle/>
          <a:p>
            <a:r>
              <a:rPr lang="as-IN" sz="4000" b="1" i="1" dirty="0">
                <a:latin typeface="Noto Sans Bengali" panose="020B0502040504020204" pitchFamily="34" charset="0"/>
                <a:cs typeface="Noto Sans Bengali" panose="020B0502040504020204" pitchFamily="34" charset="0"/>
              </a:rPr>
              <a:t>কুইজ:</a:t>
            </a:r>
            <a:r>
              <a:rPr lang="as-IN" sz="4000" b="1" dirty="0">
                <a:latin typeface="Noto Sans Bengali" panose="020B0502040504020204" pitchFamily="34" charset="0"/>
                <a:cs typeface="Noto Sans Bengali" panose="020B0502040504020204" pitchFamily="34" charset="0"/>
              </a:rPr>
              <a:t> কোন মার্কেটপ্লেসে ডিজিটাল মার্কেটিংয়ের বেশি কাজ পাওয়া যায়?</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310503" y="3870419"/>
            <a:ext cx="4977497" cy="2462213"/>
          </a:xfrm>
          <a:prstGeom prst="rect">
            <a:avLst/>
          </a:prstGeom>
        </p:spPr>
        <p:txBody>
          <a:bodyPr wrap="square" lIns="0" tIns="0" rIns="0" bIns="0" rtlCol="0" anchor="t">
            <a:spAutoFit/>
          </a:bodyPr>
          <a:lstStyle/>
          <a:p>
            <a:r>
              <a:rPr lang="en-US" sz="4000" dirty="0"/>
              <a:t>A) </a:t>
            </a:r>
            <a:r>
              <a:rPr lang="en-US" sz="4000" dirty="0" err="1"/>
              <a:t>Upwork</a:t>
            </a:r>
            <a:r>
              <a:rPr lang="en-US" sz="4000" dirty="0"/>
              <a:t/>
            </a:r>
            <a:br>
              <a:rPr lang="en-US" sz="4000" dirty="0"/>
            </a:br>
            <a:r>
              <a:rPr lang="en-US" sz="4000" dirty="0"/>
              <a:t>B) Fiverr</a:t>
            </a:r>
            <a:br>
              <a:rPr lang="en-US" sz="4000" dirty="0"/>
            </a:br>
            <a:r>
              <a:rPr lang="en-US" sz="4000" dirty="0"/>
              <a:t>C) Freelancer</a:t>
            </a:r>
            <a:br>
              <a:rPr lang="en-US" sz="4000" dirty="0"/>
            </a:br>
            <a:r>
              <a:rPr lang="en-US" sz="4000" dirty="0"/>
              <a:t>D) </a:t>
            </a:r>
            <a:r>
              <a:rPr lang="en-US" sz="4000" dirty="0" err="1"/>
              <a:t>সবগুলো</a:t>
            </a:r>
            <a:endParaRPr lang="as-IN" sz="40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280498" y="5073308"/>
            <a:ext cx="8562411" cy="707886"/>
          </a:xfrm>
          <a:prstGeom prst="rect">
            <a:avLst/>
          </a:prstGeom>
        </p:spPr>
        <p:txBody>
          <a:bodyPr wrap="square">
            <a:spAutoFit/>
          </a:bodyPr>
          <a:lstStyle/>
          <a:p>
            <a:r>
              <a:rPr lang="en-US" sz="4000" dirty="0" smtClean="0">
                <a:latin typeface="Noto Sans Bengali" panose="020B0502040504020204" pitchFamily="34" charset="0"/>
                <a:cs typeface="Noto Sans Bengali" panose="020B0502040504020204" pitchFamily="34" charset="0"/>
              </a:rPr>
              <a:t>--</a:t>
            </a:r>
            <a:endParaRPr lang="en-US" sz="4000" b="1"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893271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11934" y="3749017"/>
            <a:ext cx="8544826" cy="1231106"/>
          </a:xfrm>
          <a:prstGeom prst="rect">
            <a:avLst/>
          </a:prstGeom>
        </p:spPr>
        <p:txBody>
          <a:bodyPr wrap="square" lIns="0" tIns="0" rIns="0" bIns="0" rtlCol="0" anchor="t">
            <a:spAutoFit/>
          </a:bodyPr>
          <a:lstStyle/>
          <a:p>
            <a:r>
              <a:rPr lang="as-IN" sz="4000" b="1" i="1" dirty="0">
                <a:latin typeface="Noto Sans Bengali" panose="020B0502040504020204" pitchFamily="34" charset="0"/>
                <a:cs typeface="Noto Sans Bengali" panose="020B0502040504020204" pitchFamily="34" charset="0"/>
              </a:rPr>
              <a:t>কুইজ:</a:t>
            </a:r>
            <a:r>
              <a:rPr lang="as-IN" sz="4000" b="1" dirty="0">
                <a:latin typeface="Noto Sans Bengali" panose="020B0502040504020204" pitchFamily="34" charset="0"/>
                <a:cs typeface="Noto Sans Bengali" panose="020B0502040504020204" pitchFamily="34" charset="0"/>
              </a:rPr>
              <a:t> কোন মার্কেটপ্লেসে ডিজিটাল মার্কেটিংয়ের বেশি কাজ পাওয়া যায়?</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310503" y="3870419"/>
            <a:ext cx="4977497" cy="2462213"/>
          </a:xfrm>
          <a:prstGeom prst="rect">
            <a:avLst/>
          </a:prstGeom>
        </p:spPr>
        <p:txBody>
          <a:bodyPr wrap="square" lIns="0" tIns="0" rIns="0" bIns="0" rtlCol="0" anchor="t">
            <a:spAutoFit/>
          </a:bodyPr>
          <a:lstStyle/>
          <a:p>
            <a:r>
              <a:rPr lang="en-US" sz="4000" dirty="0"/>
              <a:t>A) </a:t>
            </a:r>
            <a:r>
              <a:rPr lang="en-US" sz="4000" dirty="0" err="1"/>
              <a:t>Upwork</a:t>
            </a:r>
            <a:r>
              <a:rPr lang="en-US" sz="4000" dirty="0"/>
              <a:t/>
            </a:r>
            <a:br>
              <a:rPr lang="en-US" sz="4000" dirty="0"/>
            </a:br>
            <a:r>
              <a:rPr lang="en-US" sz="4000" dirty="0"/>
              <a:t>B) Fiverr</a:t>
            </a:r>
            <a:br>
              <a:rPr lang="en-US" sz="4000" dirty="0"/>
            </a:br>
            <a:r>
              <a:rPr lang="en-US" sz="4000" dirty="0"/>
              <a:t>C) Freelancer</a:t>
            </a:r>
            <a:br>
              <a:rPr lang="en-US" sz="4000" dirty="0"/>
            </a:br>
            <a:r>
              <a:rPr lang="en-US" sz="4000" dirty="0"/>
              <a:t>D) </a:t>
            </a:r>
            <a:r>
              <a:rPr lang="en-US" sz="4000" dirty="0" err="1"/>
              <a:t>সবগুলো</a:t>
            </a:r>
            <a:endParaRPr lang="as-IN" sz="4000" dirty="0">
              <a:effectLst/>
              <a:latin typeface="Arial" panose="020B0604020202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280498" y="5073308"/>
            <a:ext cx="8562411" cy="707886"/>
          </a:xfrm>
          <a:prstGeom prst="rect">
            <a:avLst/>
          </a:prstGeom>
        </p:spPr>
        <p:txBody>
          <a:bodyPr wrap="square">
            <a:spAutoFit/>
          </a:bodyPr>
          <a:lstStyle/>
          <a:p>
            <a:r>
              <a:rPr lang="en-US" sz="4000" dirty="0" err="1" smtClean="0">
                <a:latin typeface="Noto Sans Bengali" panose="020B0502040504020204" pitchFamily="34" charset="0"/>
                <a:cs typeface="Noto Sans Bengali" panose="020B0502040504020204" pitchFamily="34" charset="0"/>
              </a:rPr>
              <a:t>উত্তরঃ</a:t>
            </a:r>
            <a:r>
              <a:rPr lang="en-US" sz="4000" dirty="0" smtClean="0">
                <a:latin typeface="Noto Sans Bengali" panose="020B0502040504020204" pitchFamily="34" charset="0"/>
                <a:cs typeface="Noto Sans Bengali" panose="020B0502040504020204" pitchFamily="34" charset="0"/>
              </a:rPr>
              <a:t> </a:t>
            </a:r>
            <a:r>
              <a:rPr lang="en-US" sz="4000" dirty="0" err="1" smtClean="0">
                <a:latin typeface="Noto Sans Bengali" panose="020B0502040504020204" pitchFamily="34" charset="0"/>
                <a:cs typeface="Noto Sans Bengali" panose="020B0502040504020204" pitchFamily="34" charset="0"/>
              </a:rPr>
              <a:t>সবগুলো</a:t>
            </a:r>
            <a:endParaRPr lang="as-IN" sz="4000"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902831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a:t>
            </a:r>
            <a:r>
              <a:rPr lang="as-IN" sz="4000" b="1" dirty="0" smtClean="0">
                <a:latin typeface="Noto Sans Bengali" panose="020B0502040504020204" pitchFamily="34" charset="0"/>
                <a:cs typeface="Noto Sans Bengali" panose="020B0502040504020204" pitchFamily="34" charset="0"/>
              </a:rPr>
              <a:t>মার্কেটিং</a:t>
            </a:r>
            <a:r>
              <a:rPr lang="en-US" sz="4000" b="1" dirty="0" smtClean="0">
                <a:latin typeface="Noto Sans Bengali" panose="020B0502040504020204" pitchFamily="34" charset="0"/>
                <a:cs typeface="Noto Sans Bengali" panose="020B0502040504020204" pitchFamily="34" charset="0"/>
              </a:rPr>
              <a:t> এ</a:t>
            </a:r>
            <a:r>
              <a:rPr lang="as-IN" sz="4000" b="1" dirty="0" smtClean="0">
                <a:latin typeface="Noto Sans Bengali" panose="020B0502040504020204" pitchFamily="34" charset="0"/>
                <a:cs typeface="Noto Sans Bengali" panose="020B0502040504020204" pitchFamily="34" charset="0"/>
              </a:rPr>
              <a:t> </a:t>
            </a:r>
            <a:r>
              <a:rPr lang="as-IN" sz="4000" b="1" dirty="0">
                <a:latin typeface="Noto Sans Bengali" panose="020B0502040504020204" pitchFamily="34" charset="0"/>
                <a:cs typeface="Noto Sans Bengali" panose="020B0502040504020204" pitchFamily="34" charset="0"/>
              </a:rPr>
              <a:t>এআই ও </a:t>
            </a:r>
            <a:r>
              <a:rPr lang="as-IN" sz="4000" b="1" dirty="0" smtClean="0">
                <a:latin typeface="Noto Sans Bengali" panose="020B0502040504020204" pitchFamily="34" charset="0"/>
                <a:cs typeface="Noto Sans Bengali" panose="020B0502040504020204" pitchFamily="34" charset="0"/>
              </a:rPr>
              <a:t>ভবিষ্যত</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310503" y="3870419"/>
            <a:ext cx="4977497" cy="3077766"/>
          </a:xfrm>
          <a:prstGeom prst="rect">
            <a:avLst/>
          </a:prstGeom>
        </p:spPr>
        <p:txBody>
          <a:bodyPr wrap="square" lIns="0" tIns="0" rIns="0" bIns="0" rtlCol="0" anchor="t">
            <a:spAutoFit/>
          </a:bodyPr>
          <a:lstStyle/>
          <a:p>
            <a:r>
              <a:rPr lang="as-IN" sz="4000" dirty="0">
                <a:latin typeface="Noto Sans Bengali" panose="020B0502040504020204" pitchFamily="34" charset="0"/>
                <a:cs typeface="Noto Sans Bengali" panose="020B0502040504020204" pitchFamily="34" charset="0"/>
              </a:rPr>
              <a:t>এই টুল ব্যবহার করে সে </a:t>
            </a:r>
            <a:r>
              <a:rPr lang="as-IN" sz="4000" b="1" dirty="0">
                <a:latin typeface="Noto Sans Bengali" panose="020B0502040504020204" pitchFamily="34" charset="0"/>
                <a:cs typeface="Noto Sans Bengali" panose="020B0502040504020204" pitchFamily="34" charset="0"/>
              </a:rPr>
              <a:t>অটো চ্যাটবট, কাস্টমার ডেটা বিশ্লেষণ, এবং কনটেন্ট জেনারেশন</a:t>
            </a:r>
            <a:r>
              <a:rPr lang="as-IN" sz="4000" dirty="0">
                <a:latin typeface="Noto Sans Bengali" panose="020B0502040504020204" pitchFamily="34" charset="0"/>
                <a:cs typeface="Noto Sans Bengali" panose="020B0502040504020204" pitchFamily="34" charset="0"/>
              </a:rPr>
              <a:t> করতে পারে।</a:t>
            </a:r>
            <a:endParaRPr lang="as-IN" sz="4000"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8" y="4364570"/>
            <a:ext cx="11476472" cy="3785652"/>
          </a:xfrm>
          <a:prstGeom prst="rect">
            <a:avLst/>
          </a:prstGeom>
        </p:spPr>
        <p:txBody>
          <a:bodyPr wrap="square">
            <a:spAutoFit/>
          </a:bodyPr>
          <a:lstStyle/>
          <a:p>
            <a:r>
              <a:rPr lang="as-IN" sz="4000" dirty="0">
                <a:latin typeface="Noto Sans Bengali" panose="020B0502040504020204" pitchFamily="34" charset="0"/>
                <a:cs typeface="Noto Sans Bengali" panose="020B0502040504020204" pitchFamily="34" charset="0"/>
              </a:rPr>
              <a:t>একজন নামকরা গোয়েন্দার মতো যদি মার্কেটিংকে অনুসন্ধান করা হয়, তাহলে পাওয়া যাবে এক নতুন সম্ভাবনার দুনিয়া। আর সেই দুনিয়ার নতুন বস্তু হলো </a:t>
            </a:r>
            <a:r>
              <a:rPr lang="as-IN" sz="4000" b="1" dirty="0">
                <a:latin typeface="Noto Sans Bengali" panose="020B0502040504020204" pitchFamily="34" charset="0"/>
                <a:cs typeface="Noto Sans Bengali" panose="020B0502040504020204" pitchFamily="34" charset="0"/>
              </a:rPr>
              <a:t>কৃত্রিম বুদ্ধিমত্তা বা এআই</a:t>
            </a:r>
            <a:r>
              <a:rPr lang="as-IN" sz="4000" dirty="0">
                <a:latin typeface="Noto Sans Bengali" panose="020B0502040504020204" pitchFamily="34" charset="0"/>
                <a:cs typeface="Noto Sans Bengali" panose="020B0502040504020204" pitchFamily="34" charset="0"/>
              </a:rPr>
              <a:t>। এটি এমন একটি হাতিয়ার, যা সঠিকভাবে ব্যবহার করতে পারলে একজন ডিজিটাল মার্কেটার হয়ে উঠতে পারে সত্যিকারের 'মাস্টারমাইন্ড'!</a:t>
            </a:r>
            <a:endParaRPr lang="as-IN" sz="4000"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718447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প্রশ্ন</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310503" y="3695623"/>
            <a:ext cx="4977497" cy="615553"/>
          </a:xfrm>
          <a:prstGeom prst="rect">
            <a:avLst/>
          </a:prstGeom>
        </p:spPr>
        <p:txBody>
          <a:bodyPr wrap="square" lIns="0" tIns="0" rIns="0" bIns="0" rtlCol="0" anchor="t">
            <a:spAutoFit/>
          </a:bodyPr>
          <a:lstStyle/>
          <a:p>
            <a:r>
              <a:rPr lang="en-US" sz="4000" dirty="0" smtClean="0">
                <a:latin typeface="Noto Sans Bengali" panose="020B0502040504020204" pitchFamily="34" charset="0"/>
                <a:cs typeface="Noto Sans Bengali" panose="020B0502040504020204" pitchFamily="34" charset="0"/>
              </a:rPr>
              <a:t>---</a:t>
            </a:r>
            <a:endParaRPr lang="as-IN" sz="4000"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8" y="4364570"/>
            <a:ext cx="11476472" cy="2554545"/>
          </a:xfrm>
          <a:prstGeom prst="rect">
            <a:avLst/>
          </a:prstGeom>
        </p:spPr>
        <p:txBody>
          <a:bodyPr wrap="square">
            <a:spAutoFit/>
          </a:bodyPr>
          <a:lstStyle/>
          <a:p>
            <a:pPr fontAlgn="base"/>
            <a:r>
              <a:rPr lang="en-US" sz="4000" b="1" dirty="0" smtClean="0">
                <a:latin typeface="Noto Sans Bengali" panose="020B0502040504020204" pitchFamily="34" charset="0"/>
                <a:cs typeface="Noto Sans Bengali" panose="020B0502040504020204" pitchFamily="34" charset="0"/>
              </a:rPr>
              <a:t>১। </a:t>
            </a:r>
            <a:r>
              <a:rPr lang="as-IN" sz="4000" b="1" dirty="0" smtClean="0">
                <a:latin typeface="Noto Sans Bengali" panose="020B0502040504020204" pitchFamily="34" charset="0"/>
                <a:cs typeface="Noto Sans Bengali" panose="020B0502040504020204" pitchFamily="34" charset="0"/>
              </a:rPr>
              <a:t>এআই </a:t>
            </a:r>
            <a:r>
              <a:rPr lang="as-IN" sz="4000" b="1" dirty="0">
                <a:latin typeface="Noto Sans Bengali" panose="020B0502040504020204" pitchFamily="34" charset="0"/>
                <a:cs typeface="Noto Sans Bengali" panose="020B0502040504020204" pitchFamily="34" charset="0"/>
              </a:rPr>
              <a:t>কীভাবে ডিজিটাল মার্কেটিং বদলে দিচ্ছে?</a:t>
            </a:r>
            <a:endParaRPr lang="as-IN" sz="4000" dirty="0">
              <a:latin typeface="Noto Sans Bengali" panose="020B0502040504020204" pitchFamily="34" charset="0"/>
              <a:cs typeface="Noto Sans Bengali" panose="020B0502040504020204" pitchFamily="34" charset="0"/>
            </a:endParaRPr>
          </a:p>
          <a:p>
            <a:pPr fontAlgn="base"/>
            <a:r>
              <a:rPr lang="en-US" sz="4000" b="1" dirty="0" smtClean="0">
                <a:latin typeface="Noto Sans Bengali" panose="020B0502040504020204" pitchFamily="34" charset="0"/>
                <a:cs typeface="Noto Sans Bengali" panose="020B0502040504020204" pitchFamily="34" charset="0"/>
              </a:rPr>
              <a:t>২। </a:t>
            </a:r>
            <a:r>
              <a:rPr lang="as-IN" sz="4000" b="1" dirty="0" smtClean="0">
                <a:latin typeface="Noto Sans Bengali" panose="020B0502040504020204" pitchFamily="34" charset="0"/>
                <a:cs typeface="Noto Sans Bengali" panose="020B0502040504020204" pitchFamily="34" charset="0"/>
              </a:rPr>
              <a:t>এআই </a:t>
            </a:r>
            <a:r>
              <a:rPr lang="as-IN" sz="4000" b="1" dirty="0">
                <a:latin typeface="Noto Sans Bengali" panose="020B0502040504020204" pitchFamily="34" charset="0"/>
                <a:cs typeface="Noto Sans Bengali" panose="020B0502040504020204" pitchFamily="34" charset="0"/>
              </a:rPr>
              <a:t>ব্যবহারে কী কী সতর্কতা জরুরি?</a:t>
            </a:r>
            <a:endParaRPr lang="as-IN" sz="4000" dirty="0">
              <a:latin typeface="Noto Sans Bengali" panose="020B0502040504020204" pitchFamily="34" charset="0"/>
              <a:cs typeface="Noto Sans Bengali" panose="020B0502040504020204" pitchFamily="34" charset="0"/>
            </a:endParaRPr>
          </a:p>
          <a:p>
            <a:pPr fontAlgn="base"/>
            <a:r>
              <a:rPr lang="en-US" sz="4000" b="1" dirty="0" smtClean="0">
                <a:latin typeface="Noto Sans Bengali" panose="020B0502040504020204" pitchFamily="34" charset="0"/>
                <a:cs typeface="Noto Sans Bengali" panose="020B0502040504020204" pitchFamily="34" charset="0"/>
              </a:rPr>
              <a:t>৩। </a:t>
            </a:r>
            <a:r>
              <a:rPr lang="as-IN" sz="4000" b="1" dirty="0" smtClean="0">
                <a:latin typeface="Noto Sans Bengali" panose="020B0502040504020204" pitchFamily="34" charset="0"/>
                <a:cs typeface="Noto Sans Bengali" panose="020B0502040504020204" pitchFamily="34" charset="0"/>
              </a:rPr>
              <a:t>ফেসবুক </a:t>
            </a:r>
            <a:r>
              <a:rPr lang="as-IN" sz="4000" b="1" dirty="0">
                <a:latin typeface="Noto Sans Bengali" panose="020B0502040504020204" pitchFamily="34" charset="0"/>
                <a:cs typeface="Noto Sans Bengali" panose="020B0502040504020204" pitchFamily="34" charset="0"/>
              </a:rPr>
              <a:t>ও ই-কমার্স ব্যবসার জন্য কীভাবে এআই ব্যবহার করা যায়?</a:t>
            </a:r>
            <a:endParaRPr lang="as-IN" sz="4000"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2595561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প্রশ্ন</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23656" y="5874384"/>
            <a:ext cx="4977497" cy="1846659"/>
          </a:xfrm>
          <a:prstGeom prst="rect">
            <a:avLst/>
          </a:prstGeom>
        </p:spPr>
        <p:txBody>
          <a:bodyPr wrap="square" lIns="0" tIns="0" rIns="0" bIns="0" rtlCol="0" anchor="t">
            <a:spAutoFit/>
          </a:bodyPr>
          <a:lstStyle/>
          <a:p>
            <a:pPr fontAlgn="base"/>
            <a:r>
              <a:rPr lang="as-IN" sz="4000" dirty="0"/>
              <a:t>ক) </a:t>
            </a:r>
            <a:r>
              <a:rPr lang="en-US" sz="4000" dirty="0"/>
              <a:t>Google </a:t>
            </a:r>
            <a:r>
              <a:rPr lang="en-US" sz="4000" dirty="0" smtClean="0"/>
              <a:t>Docs</a:t>
            </a:r>
            <a:endParaRPr lang="en-US" sz="4000" dirty="0"/>
          </a:p>
          <a:p>
            <a:pPr fontAlgn="base"/>
            <a:r>
              <a:rPr lang="as-IN" sz="4000" dirty="0"/>
              <a:t>খ) </a:t>
            </a:r>
            <a:r>
              <a:rPr lang="en-US" sz="4000" dirty="0"/>
              <a:t>AI </a:t>
            </a:r>
            <a:r>
              <a:rPr lang="as-IN" sz="4000" dirty="0" smtClean="0">
                <a:latin typeface="Noto Sans Bengali" panose="020B0502040504020204" pitchFamily="34" charset="0"/>
                <a:cs typeface="Noto Sans Bengali" panose="020B0502040504020204" pitchFamily="34" charset="0"/>
              </a:rPr>
              <a:t>অ্যালগরিদম</a:t>
            </a:r>
            <a:endParaRPr lang="en-US" sz="4000" dirty="0">
              <a:latin typeface="Noto Sans Bengali" panose="020B0502040504020204" pitchFamily="34" charset="0"/>
              <a:cs typeface="Noto Sans Bengali" panose="020B0502040504020204" pitchFamily="34" charset="0"/>
            </a:endParaRPr>
          </a:p>
          <a:p>
            <a:pPr fontAlgn="base"/>
            <a:r>
              <a:rPr lang="as-IN" sz="4000" dirty="0"/>
              <a:t>গ) </a:t>
            </a:r>
            <a:r>
              <a:rPr lang="as-IN" sz="4000" dirty="0" smtClean="0">
                <a:latin typeface="Noto Sans Bengali" panose="020B0502040504020204" pitchFamily="34" charset="0"/>
                <a:cs typeface="Noto Sans Bengali" panose="020B0502040504020204" pitchFamily="34" charset="0"/>
              </a:rPr>
              <a:t>ক্যালেন্ডার</a:t>
            </a:r>
            <a:endParaRPr lang="en-US" sz="4000"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8" y="4364570"/>
            <a:ext cx="11476472" cy="1323439"/>
          </a:xfrm>
          <a:prstGeom prst="rect">
            <a:avLst/>
          </a:prstGeom>
        </p:spPr>
        <p:txBody>
          <a:bodyPr wrap="square">
            <a:spAutoFit/>
          </a:bodyPr>
          <a:lstStyle/>
          <a:p>
            <a:pPr fontAlgn="base"/>
            <a:r>
              <a:rPr lang="as-IN" sz="4000" b="1" dirty="0">
                <a:latin typeface="Noto Sans Bengali" panose="020B0502040504020204" pitchFamily="34" charset="0"/>
                <a:cs typeface="Noto Sans Bengali" panose="020B0502040504020204" pitchFamily="34" charset="0"/>
              </a:rPr>
              <a:t>প্রশ্ন ১:</a:t>
            </a:r>
            <a:r>
              <a:rPr lang="as-IN" sz="4000" dirty="0">
                <a:latin typeface="Noto Sans Bengali" panose="020B0502040504020204" pitchFamily="34" charset="0"/>
                <a:cs typeface="Noto Sans Bengali" panose="020B0502040504020204" pitchFamily="34" charset="0"/>
              </a:rPr>
              <a:t> কোন টুলটি সোশ্যাল মিডিয়া পোস্টের সেরা সময় নির্ধারণ করতে সাহায্য করে?</a:t>
            </a:r>
          </a:p>
        </p:txBody>
      </p:sp>
    </p:spTree>
    <p:extLst>
      <p:ext uri="{BB962C8B-B14F-4D97-AF65-F5344CB8AC3E}">
        <p14:creationId xmlns:p14="http://schemas.microsoft.com/office/powerpoint/2010/main" val="1197404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প্রশ্ন</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23656" y="5874384"/>
            <a:ext cx="4977497" cy="1846659"/>
          </a:xfrm>
          <a:prstGeom prst="rect">
            <a:avLst/>
          </a:prstGeom>
        </p:spPr>
        <p:txBody>
          <a:bodyPr wrap="square" lIns="0" tIns="0" rIns="0" bIns="0" rtlCol="0" anchor="t">
            <a:spAutoFit/>
          </a:bodyPr>
          <a:lstStyle/>
          <a:p>
            <a:pPr fontAlgn="base"/>
            <a:r>
              <a:rPr lang="as-IN" sz="4000" dirty="0"/>
              <a:t>ক) </a:t>
            </a:r>
            <a:r>
              <a:rPr lang="en-US" sz="4000" dirty="0"/>
              <a:t>Google Docs ❌</a:t>
            </a:r>
          </a:p>
          <a:p>
            <a:pPr fontAlgn="base"/>
            <a:r>
              <a:rPr lang="as-IN" sz="4000" dirty="0"/>
              <a:t>খ) </a:t>
            </a:r>
            <a:r>
              <a:rPr lang="en-US" sz="4000" b="1" dirty="0"/>
              <a:t>AI </a:t>
            </a:r>
            <a:r>
              <a:rPr lang="as-IN" sz="4000" b="1" dirty="0">
                <a:latin typeface="Noto Sans Bengali" panose="020B0502040504020204" pitchFamily="34" charset="0"/>
                <a:cs typeface="Noto Sans Bengali" panose="020B0502040504020204" pitchFamily="34" charset="0"/>
              </a:rPr>
              <a:t>অ্যালগরিদম</a:t>
            </a:r>
            <a:r>
              <a:rPr lang="as-IN" sz="4000" dirty="0"/>
              <a:t> </a:t>
            </a:r>
            <a:r>
              <a:rPr lang="en-US" sz="4000" dirty="0"/>
              <a:t>✅</a:t>
            </a:r>
          </a:p>
          <a:p>
            <a:pPr fontAlgn="base"/>
            <a:r>
              <a:rPr lang="as-IN" sz="4000" dirty="0"/>
              <a:t>গ) </a:t>
            </a:r>
            <a:r>
              <a:rPr lang="as-IN" sz="4000" dirty="0">
                <a:latin typeface="Noto Sans Bengali" panose="020B0502040504020204" pitchFamily="34" charset="0"/>
                <a:cs typeface="Noto Sans Bengali" panose="020B0502040504020204" pitchFamily="34" charset="0"/>
              </a:rPr>
              <a:t>ক্যালেন্ডার</a:t>
            </a:r>
            <a:r>
              <a:rPr lang="as-IN" sz="4000" dirty="0"/>
              <a:t> </a:t>
            </a:r>
            <a:r>
              <a:rPr lang="en-US" sz="4000" dirty="0"/>
              <a:t>❌</a:t>
            </a: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8" y="4364570"/>
            <a:ext cx="11476472" cy="1323439"/>
          </a:xfrm>
          <a:prstGeom prst="rect">
            <a:avLst/>
          </a:prstGeom>
        </p:spPr>
        <p:txBody>
          <a:bodyPr wrap="square">
            <a:spAutoFit/>
          </a:bodyPr>
          <a:lstStyle/>
          <a:p>
            <a:pPr fontAlgn="base"/>
            <a:r>
              <a:rPr lang="as-IN" sz="4000" b="1" dirty="0">
                <a:latin typeface="Noto Sans Bengali" panose="020B0502040504020204" pitchFamily="34" charset="0"/>
                <a:cs typeface="Noto Sans Bengali" panose="020B0502040504020204" pitchFamily="34" charset="0"/>
              </a:rPr>
              <a:t>প্রশ্ন ১:</a:t>
            </a:r>
            <a:r>
              <a:rPr lang="as-IN" sz="4000" dirty="0">
                <a:latin typeface="Noto Sans Bengali" panose="020B0502040504020204" pitchFamily="34" charset="0"/>
                <a:cs typeface="Noto Sans Bengali" panose="020B0502040504020204" pitchFamily="34" charset="0"/>
              </a:rPr>
              <a:t> কোন টুলটি সোশ্যাল মিডিয়া পোস্টের সেরা সময় নির্ধারণ করতে সাহায্য করে?</a:t>
            </a:r>
          </a:p>
        </p:txBody>
      </p:sp>
    </p:spTree>
    <p:extLst>
      <p:ext uri="{BB962C8B-B14F-4D97-AF65-F5344CB8AC3E}">
        <p14:creationId xmlns:p14="http://schemas.microsoft.com/office/powerpoint/2010/main" val="4042316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প্রশ্ন</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23656" y="5270671"/>
            <a:ext cx="4977497" cy="1846659"/>
          </a:xfrm>
          <a:prstGeom prst="rect">
            <a:avLst/>
          </a:prstGeom>
        </p:spPr>
        <p:txBody>
          <a:bodyPr wrap="square" lIns="0" tIns="0" rIns="0" bIns="0" rtlCol="0" anchor="t">
            <a:spAutoFit/>
          </a:bodyPr>
          <a:lstStyle/>
          <a:p>
            <a:pPr fontAlgn="base"/>
            <a:r>
              <a:rPr lang="as-IN" sz="4000" dirty="0">
                <a:latin typeface="Noto Sans Bengali" panose="020B0502040504020204" pitchFamily="34" charset="0"/>
                <a:cs typeface="Noto Sans Bengali" panose="020B0502040504020204" pitchFamily="34" charset="0"/>
              </a:rPr>
              <a:t>ক) ডেটা বিশ্লেষণ </a:t>
            </a:r>
            <a:endParaRPr lang="en-US" sz="4000" dirty="0">
              <a:latin typeface="Noto Sans Bengali" panose="020B0502040504020204" pitchFamily="34" charset="0"/>
              <a:cs typeface="Noto Sans Bengali" panose="020B0502040504020204" pitchFamily="34" charset="0"/>
            </a:endParaRPr>
          </a:p>
          <a:p>
            <a:pPr fontAlgn="base"/>
            <a:r>
              <a:rPr lang="as-IN" sz="4000" dirty="0">
                <a:latin typeface="Noto Sans Bengali" panose="020B0502040504020204" pitchFamily="34" charset="0"/>
                <a:cs typeface="Noto Sans Bengali" panose="020B0502040504020204" pitchFamily="34" charset="0"/>
              </a:rPr>
              <a:t>খ) সময় নষ্ট করা </a:t>
            </a:r>
            <a:endParaRPr lang="en-US" sz="4000" dirty="0">
              <a:latin typeface="Noto Sans Bengali" panose="020B0502040504020204" pitchFamily="34" charset="0"/>
              <a:cs typeface="Noto Sans Bengali" panose="020B0502040504020204" pitchFamily="34" charset="0"/>
            </a:endParaRPr>
          </a:p>
          <a:p>
            <a:pPr fontAlgn="base"/>
            <a:r>
              <a:rPr lang="as-IN" sz="4000" dirty="0">
                <a:latin typeface="Noto Sans Bengali" panose="020B0502040504020204" pitchFamily="34" charset="0"/>
                <a:cs typeface="Noto Sans Bengali" panose="020B0502040504020204" pitchFamily="34" charset="0"/>
              </a:rPr>
              <a:t>গ) ভুল তথ্য প্রদান </a:t>
            </a:r>
            <a:endParaRPr lang="en-US" sz="4000"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8" y="4364570"/>
            <a:ext cx="11476472" cy="707886"/>
          </a:xfrm>
          <a:prstGeom prst="rect">
            <a:avLst/>
          </a:prstGeom>
        </p:spPr>
        <p:txBody>
          <a:bodyPr wrap="square">
            <a:spAutoFit/>
          </a:bodyPr>
          <a:lstStyle/>
          <a:p>
            <a:r>
              <a:rPr lang="as-IN" sz="4000" b="1" dirty="0">
                <a:latin typeface="Noto Sans Bengali" panose="020B0502040504020204" pitchFamily="34" charset="0"/>
                <a:cs typeface="Noto Sans Bengali" panose="020B0502040504020204" pitchFamily="34" charset="0"/>
              </a:rPr>
              <a:t>প্রশ্ন ২:</a:t>
            </a:r>
            <a:r>
              <a:rPr lang="as-IN" sz="4000" dirty="0">
                <a:latin typeface="Noto Sans Bengali" panose="020B0502040504020204" pitchFamily="34" charset="0"/>
                <a:cs typeface="Noto Sans Bengali" panose="020B0502040504020204" pitchFamily="34" charset="0"/>
              </a:rPr>
              <a:t> এআই-এর একটি বড় সুবিধা কী?</a:t>
            </a:r>
            <a:endParaRPr lang="as-IN" sz="40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1943459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প্রশ্ন</a:t>
            </a:r>
            <a:endParaRPr lang="as-IN" sz="4000" b="1" dirty="0">
              <a:effectLst/>
              <a:latin typeface="Noto Sans Bengali" panose="020B0502040504020204" pitchFamily="34" charset="0"/>
              <a:cs typeface="Noto Sans Bengali" panose="020B0502040504020204" pitchFamily="34" charset="0"/>
            </a:endParaRPr>
          </a:p>
        </p:txBody>
      </p:sp>
      <p:sp>
        <p:nvSpPr>
          <p:cNvPr id="16" name="TextBox 16"/>
          <p:cNvSpPr txBox="1"/>
          <p:nvPr/>
        </p:nvSpPr>
        <p:spPr>
          <a:xfrm>
            <a:off x="1323656" y="5270671"/>
            <a:ext cx="4977497" cy="1846659"/>
          </a:xfrm>
          <a:prstGeom prst="rect">
            <a:avLst/>
          </a:prstGeom>
        </p:spPr>
        <p:txBody>
          <a:bodyPr wrap="square" lIns="0" tIns="0" rIns="0" bIns="0" rtlCol="0" anchor="t">
            <a:spAutoFit/>
          </a:bodyPr>
          <a:lstStyle/>
          <a:p>
            <a:pPr fontAlgn="base"/>
            <a:r>
              <a:rPr lang="as-IN" sz="4000" dirty="0">
                <a:latin typeface="Noto Sans Bengali" panose="020B0502040504020204" pitchFamily="34" charset="0"/>
                <a:cs typeface="Noto Sans Bengali" panose="020B0502040504020204" pitchFamily="34" charset="0"/>
              </a:rPr>
              <a:t>ক) </a:t>
            </a:r>
            <a:r>
              <a:rPr lang="as-IN" sz="4000" b="1" dirty="0">
                <a:latin typeface="Noto Sans Bengali" panose="020B0502040504020204" pitchFamily="34" charset="0"/>
                <a:cs typeface="Noto Sans Bengali" panose="020B0502040504020204" pitchFamily="34" charset="0"/>
              </a:rPr>
              <a:t>ডেটা বিশ্লেষণ</a:t>
            </a:r>
            <a:r>
              <a:rPr lang="as-IN" sz="4000" dirty="0">
                <a:latin typeface="Noto Sans Bengali" panose="020B0502040504020204" pitchFamily="34" charset="0"/>
                <a:cs typeface="Noto Sans Bengali" panose="020B0502040504020204" pitchFamily="34" charset="0"/>
              </a:rPr>
              <a:t> </a:t>
            </a:r>
            <a:r>
              <a:rPr lang="en-US" sz="4000" dirty="0">
                <a:latin typeface="Noto Sans Bengali" panose="020B0502040504020204" pitchFamily="34" charset="0"/>
                <a:cs typeface="Noto Sans Bengali" panose="020B0502040504020204" pitchFamily="34" charset="0"/>
              </a:rPr>
              <a:t>✅</a:t>
            </a:r>
          </a:p>
          <a:p>
            <a:pPr fontAlgn="base"/>
            <a:r>
              <a:rPr lang="as-IN" sz="4000" dirty="0">
                <a:latin typeface="Noto Sans Bengali" panose="020B0502040504020204" pitchFamily="34" charset="0"/>
                <a:cs typeface="Noto Sans Bengali" panose="020B0502040504020204" pitchFamily="34" charset="0"/>
              </a:rPr>
              <a:t>খ) সময় নষ্ট করা </a:t>
            </a:r>
            <a:r>
              <a:rPr lang="en-US" sz="4000" dirty="0">
                <a:latin typeface="Noto Sans Bengali" panose="020B0502040504020204" pitchFamily="34" charset="0"/>
                <a:cs typeface="Noto Sans Bengali" panose="020B0502040504020204" pitchFamily="34" charset="0"/>
              </a:rPr>
              <a:t>❌</a:t>
            </a:r>
          </a:p>
          <a:p>
            <a:pPr fontAlgn="base"/>
            <a:r>
              <a:rPr lang="as-IN" sz="4000" dirty="0">
                <a:latin typeface="Noto Sans Bengali" panose="020B0502040504020204" pitchFamily="34" charset="0"/>
                <a:cs typeface="Noto Sans Bengali" panose="020B0502040504020204" pitchFamily="34" charset="0"/>
              </a:rPr>
              <a:t>গ) ভুল তথ্য প্রদান </a:t>
            </a:r>
            <a:r>
              <a:rPr lang="en-US" sz="4000" dirty="0">
                <a:latin typeface="Noto Sans Bengali" panose="020B0502040504020204" pitchFamily="34" charset="0"/>
                <a:cs typeface="Noto Sans Bengali" panose="020B0502040504020204" pitchFamily="34" charset="0"/>
              </a:rPr>
              <a:t>❌</a:t>
            </a: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8" y="4364570"/>
            <a:ext cx="11476472" cy="707886"/>
          </a:xfrm>
          <a:prstGeom prst="rect">
            <a:avLst/>
          </a:prstGeom>
        </p:spPr>
        <p:txBody>
          <a:bodyPr wrap="square">
            <a:spAutoFit/>
          </a:bodyPr>
          <a:lstStyle/>
          <a:p>
            <a:r>
              <a:rPr lang="as-IN" sz="4000" b="1" dirty="0">
                <a:latin typeface="Noto Sans Bengali" panose="020B0502040504020204" pitchFamily="34" charset="0"/>
                <a:cs typeface="Noto Sans Bengali" panose="020B0502040504020204" pitchFamily="34" charset="0"/>
              </a:rPr>
              <a:t>প্রশ্ন ২:</a:t>
            </a:r>
            <a:r>
              <a:rPr lang="as-IN" sz="4000" dirty="0">
                <a:latin typeface="Noto Sans Bengali" panose="020B0502040504020204" pitchFamily="34" charset="0"/>
                <a:cs typeface="Noto Sans Bengali" panose="020B0502040504020204" pitchFamily="34" charset="0"/>
              </a:rPr>
              <a:t> এআই-এর একটি বড় সুবিধা কী?</a:t>
            </a:r>
            <a:endParaRPr lang="as-IN" sz="40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1444240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এআই </a:t>
            </a:r>
            <a:r>
              <a:rPr lang="en-US" sz="4000" b="1" dirty="0" smtClean="0">
                <a:latin typeface="Noto Sans Bengali" panose="020B0502040504020204" pitchFamily="34" charset="0"/>
                <a:cs typeface="Noto Sans Bengali" panose="020B0502040504020204" pitchFamily="34" charset="0"/>
              </a:rPr>
              <a:t>-</a:t>
            </a:r>
            <a:r>
              <a:rPr lang="as-IN" sz="4000" b="1" dirty="0" smtClean="0">
                <a:latin typeface="Noto Sans Bengali" panose="020B0502040504020204" pitchFamily="34" charset="0"/>
                <a:cs typeface="Noto Sans Bengali" panose="020B0502040504020204" pitchFamily="34" charset="0"/>
              </a:rPr>
              <a:t> </a:t>
            </a:r>
            <a:r>
              <a:rPr lang="as-IN" sz="4000" b="1" dirty="0">
                <a:latin typeface="Noto Sans Bengali" panose="020B0502040504020204" pitchFamily="34" charset="0"/>
                <a:cs typeface="Noto Sans Bengali" panose="020B0502040504020204" pitchFamily="34" charset="0"/>
              </a:rPr>
              <a:t>বেসিক ব্যবহার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8" y="4364571"/>
            <a:ext cx="6828272" cy="3369730"/>
          </a:xfrm>
          <a:prstGeom prst="rect">
            <a:avLst/>
          </a:prstGeom>
        </p:spPr>
        <p:txBody>
          <a:bodyPr wrap="square">
            <a:spAutoFit/>
          </a:bodyPr>
          <a:lstStyle/>
          <a:p>
            <a:pPr marL="274320" indent="-571500">
              <a:spcBef>
                <a:spcPts val="200"/>
              </a:spcBef>
              <a:spcAft>
                <a:spcPts val="200"/>
              </a:spcAft>
              <a:buFont typeface="Arial" panose="020B0604020202020204" pitchFamily="34" charset="0"/>
              <a:buChar char="•"/>
            </a:pPr>
            <a:r>
              <a:rPr lang="as-IN" sz="4000" dirty="0" smtClean="0">
                <a:solidFill>
                  <a:srgbClr val="000000"/>
                </a:solidFill>
                <a:latin typeface="Noto Sans Bengali" panose="020B0502040504020204" pitchFamily="34" charset="0"/>
                <a:cs typeface="Noto Sans Bengali" panose="020B0502040504020204" pitchFamily="34" charset="0"/>
              </a:rPr>
              <a:t>ডেটা বিশ্লেষণ</a:t>
            </a:r>
            <a:endParaRPr lang="en-US" sz="4000" dirty="0" smtClean="0">
              <a:solidFill>
                <a:srgbClr val="000000"/>
              </a:solidFill>
              <a:latin typeface="Noto Sans Bengali" panose="020B0502040504020204" pitchFamily="34" charset="0"/>
              <a:cs typeface="Noto Sans Bengali" panose="020B0502040504020204" pitchFamily="34" charset="0"/>
            </a:endParaRPr>
          </a:p>
          <a:p>
            <a:pPr marL="274320" indent="-571500">
              <a:spcBef>
                <a:spcPts val="200"/>
              </a:spcBef>
              <a:spcAft>
                <a:spcPts val="200"/>
              </a:spcAft>
              <a:buFont typeface="Arial" panose="020B0604020202020204" pitchFamily="34" charset="0"/>
              <a:buChar char="•"/>
            </a:pPr>
            <a:r>
              <a:rPr lang="as-IN" sz="4000" dirty="0">
                <a:solidFill>
                  <a:srgbClr val="000000"/>
                </a:solidFill>
                <a:latin typeface="Noto Sans Bengali" panose="020B0502040504020204" pitchFamily="34" charset="0"/>
                <a:cs typeface="Noto Sans Bengali" panose="020B0502040504020204" pitchFamily="34" charset="0"/>
              </a:rPr>
              <a:t>কনটেন্ট তৈরির ম্যাজিক!</a:t>
            </a:r>
            <a:endParaRPr lang="as-IN" sz="4000" dirty="0">
              <a:latin typeface="Noto Sans Bengali" panose="020B0502040504020204" pitchFamily="34" charset="0"/>
              <a:cs typeface="Noto Sans Bengali" panose="020B0502040504020204" pitchFamily="34" charset="0"/>
            </a:endParaRPr>
          </a:p>
          <a:p>
            <a:pPr marL="274320" indent="-571500">
              <a:spcBef>
                <a:spcPts val="200"/>
              </a:spcBef>
              <a:spcAft>
                <a:spcPts val="200"/>
              </a:spcAft>
              <a:buFont typeface="Arial" panose="020B0604020202020204" pitchFamily="34" charset="0"/>
              <a:buChar char="•"/>
            </a:pPr>
            <a:r>
              <a:rPr lang="as-IN" sz="4000" dirty="0">
                <a:solidFill>
                  <a:srgbClr val="000000"/>
                </a:solidFill>
                <a:latin typeface="Noto Sans Bengali" panose="020B0502040504020204" pitchFamily="34" charset="0"/>
                <a:cs typeface="Noto Sans Bengali" panose="020B0502040504020204" pitchFamily="34" charset="0"/>
              </a:rPr>
              <a:t>সোশ্যাল মিডিয়া বুস্টার!</a:t>
            </a:r>
            <a:endParaRPr lang="as-IN" sz="4000" dirty="0">
              <a:latin typeface="Noto Sans Bengali" panose="020B0502040504020204" pitchFamily="34" charset="0"/>
              <a:cs typeface="Noto Sans Bengali" panose="020B0502040504020204" pitchFamily="34" charset="0"/>
            </a:endParaRPr>
          </a:p>
          <a:p>
            <a:pPr marL="274320" indent="-571500">
              <a:spcBef>
                <a:spcPts val="200"/>
              </a:spcBef>
              <a:spcAft>
                <a:spcPts val="200"/>
              </a:spcAft>
              <a:buFont typeface="Arial" panose="020B0604020202020204" pitchFamily="34" charset="0"/>
              <a:buChar char="•"/>
            </a:pPr>
            <a:r>
              <a:rPr lang="as-IN" sz="4000" dirty="0">
                <a:solidFill>
                  <a:srgbClr val="000000"/>
                </a:solidFill>
                <a:latin typeface="Noto Sans Bengali" panose="020B0502040504020204" pitchFamily="34" charset="0"/>
                <a:cs typeface="Noto Sans Bengali" panose="020B0502040504020204" pitchFamily="34" charset="0"/>
              </a:rPr>
              <a:t>এসইও মাস্টারমাইন্ড!</a:t>
            </a:r>
            <a:endParaRPr lang="as-IN" sz="4000" dirty="0">
              <a:latin typeface="Noto Sans Bengali" panose="020B0502040504020204" pitchFamily="34" charset="0"/>
              <a:cs typeface="Noto Sans Bengali" panose="020B0502040504020204" pitchFamily="34" charset="0"/>
            </a:endParaRPr>
          </a:p>
          <a:p>
            <a:pPr marL="274320" indent="-571500">
              <a:spcBef>
                <a:spcPts val="200"/>
              </a:spcBef>
              <a:spcAft>
                <a:spcPts val="200"/>
              </a:spcAft>
              <a:buFont typeface="Arial" panose="020B0604020202020204" pitchFamily="34" charset="0"/>
              <a:buChar char="•"/>
            </a:pPr>
            <a:r>
              <a:rPr lang="as-IN" sz="4000" dirty="0">
                <a:solidFill>
                  <a:srgbClr val="000000"/>
                </a:solidFill>
                <a:latin typeface="Noto Sans Bengali" panose="020B0502040504020204" pitchFamily="34" charset="0"/>
                <a:cs typeface="Noto Sans Bengali" panose="020B0502040504020204" pitchFamily="34" charset="0"/>
              </a:rPr>
              <a:t>চ্যাটবট: ২৪/৭ গ্রাহক সেবা</a:t>
            </a:r>
            <a:r>
              <a:rPr lang="as-IN" sz="4000" dirty="0" smtClean="0">
                <a:solidFill>
                  <a:srgbClr val="000000"/>
                </a:solidFill>
                <a:latin typeface="Noto Sans Bengali" panose="020B0502040504020204" pitchFamily="34" charset="0"/>
                <a:cs typeface="Noto Sans Bengali" panose="020B0502040504020204" pitchFamily="34" charset="0"/>
              </a:rPr>
              <a:t>!</a:t>
            </a:r>
            <a:endParaRPr lang="as-IN" sz="4000" dirty="0">
              <a:latin typeface="Noto Sans Bengali" panose="020B0502040504020204" pitchFamily="34" charset="0"/>
              <a:cs typeface="Noto Sans Bengali" panose="020B0502040504020204" pitchFamily="34" charset="0"/>
            </a:endParaRPr>
          </a:p>
        </p:txBody>
      </p:sp>
      <p:sp>
        <p:nvSpPr>
          <p:cNvPr id="7" name="Rectangle 6"/>
          <p:cNvSpPr/>
          <p:nvPr/>
        </p:nvSpPr>
        <p:spPr>
          <a:xfrm>
            <a:off x="13146095" y="189925"/>
            <a:ext cx="5003564" cy="9823202"/>
          </a:xfrm>
          <a:prstGeom prst="rect">
            <a:avLst/>
          </a:prstGeom>
        </p:spPr>
        <p:txBody>
          <a:bodyPr wrap="square">
            <a:spAutoFit/>
          </a:bodyPr>
          <a:lstStyle/>
          <a:p>
            <a:pPr>
              <a:spcBef>
                <a:spcPts val="1200"/>
              </a:spcBef>
              <a:spcAft>
                <a:spcPts val="200"/>
              </a:spcAft>
            </a:pPr>
            <a:r>
              <a:rPr lang="as-IN" sz="2800" b="1" dirty="0">
                <a:solidFill>
                  <a:srgbClr val="000000"/>
                </a:solidFill>
                <a:latin typeface="Noto Sans Bengali" panose="020B0502040504020204" pitchFamily="34" charset="0"/>
              </a:rPr>
              <a:t>১. ডেটা বিশ্লেষণ</a:t>
            </a:r>
            <a:endParaRPr lang="as-IN" sz="2800" b="1" dirty="0"/>
          </a:p>
          <a:p>
            <a:pPr>
              <a:spcBef>
                <a:spcPts val="1200"/>
              </a:spcBef>
              <a:spcAft>
                <a:spcPts val="1200"/>
              </a:spcAft>
            </a:pPr>
            <a:r>
              <a:rPr lang="as-IN" sz="2800" dirty="0">
                <a:solidFill>
                  <a:srgbClr val="000000"/>
                </a:solidFill>
                <a:latin typeface="Noto Sans Bengali" panose="020B0502040504020204" pitchFamily="34" charset="0"/>
              </a:rPr>
              <a:t>এআই বিশাল ডেটা বিশ্লেষণ করে </a:t>
            </a:r>
            <a:r>
              <a:rPr lang="as-IN" sz="2800" b="1" dirty="0">
                <a:solidFill>
                  <a:srgbClr val="000000"/>
                </a:solidFill>
                <a:latin typeface="Noto Sans Bengali" panose="020B0502040504020204" pitchFamily="34" charset="0"/>
              </a:rPr>
              <a:t>গ্রাহকদের আচরণ</a:t>
            </a:r>
            <a:r>
              <a:rPr lang="as-IN" sz="2800" dirty="0">
                <a:solidFill>
                  <a:srgbClr val="000000"/>
                </a:solidFill>
                <a:latin typeface="Noto Sans Bengali" panose="020B0502040504020204" pitchFamily="34" charset="0"/>
              </a:rPr>
              <a:t> বুঝতে পারে এবং তাদের চাহিদা অনুযায়ী প্রস্তাব দিতে পারে।</a:t>
            </a:r>
            <a:endParaRPr lang="as-IN" sz="2800" dirty="0"/>
          </a:p>
          <a:p>
            <a:pPr>
              <a:spcBef>
                <a:spcPts val="1200"/>
              </a:spcBef>
              <a:spcAft>
                <a:spcPts val="200"/>
              </a:spcAft>
            </a:pPr>
            <a:r>
              <a:rPr lang="as-IN" sz="2800" b="1" dirty="0">
                <a:solidFill>
                  <a:srgbClr val="000000"/>
                </a:solidFill>
                <a:latin typeface="Noto Sans Bengali" panose="020B0502040504020204" pitchFamily="34" charset="0"/>
              </a:rPr>
              <a:t>২. কনটেন্ট তৈরির ম্যাজিক!</a:t>
            </a:r>
            <a:endParaRPr lang="as-IN" sz="2800" b="1" dirty="0"/>
          </a:p>
          <a:p>
            <a:pPr>
              <a:spcBef>
                <a:spcPts val="1200"/>
              </a:spcBef>
              <a:spcAft>
                <a:spcPts val="1200"/>
              </a:spcAft>
            </a:pPr>
            <a:r>
              <a:rPr lang="as-IN" sz="2800" dirty="0">
                <a:solidFill>
                  <a:srgbClr val="000000"/>
                </a:solidFill>
                <a:latin typeface="Noto Sans Bengali" panose="020B0502040504020204" pitchFamily="34" charset="0"/>
              </a:rPr>
              <a:t>এআই ব্যবহার করে </a:t>
            </a:r>
            <a:r>
              <a:rPr lang="as-IN" sz="2800" b="1" dirty="0">
                <a:solidFill>
                  <a:srgbClr val="000000"/>
                </a:solidFill>
                <a:latin typeface="Noto Sans Bengali" panose="020B0502040504020204" pitchFamily="34" charset="0"/>
              </a:rPr>
              <a:t>ব্লগ পোস্ট, ক্যাপশন, ভিডিও স্ক্রিপ্ট, ইমেইল</a:t>
            </a:r>
            <a:r>
              <a:rPr lang="as-IN" sz="2800" dirty="0">
                <a:solidFill>
                  <a:srgbClr val="000000"/>
                </a:solidFill>
                <a:latin typeface="Noto Sans Bengali" panose="020B0502040504020204" pitchFamily="34" charset="0"/>
              </a:rPr>
              <a:t> লেখা সম্ভব।</a:t>
            </a:r>
            <a:endParaRPr lang="as-IN" sz="2800" dirty="0"/>
          </a:p>
          <a:p>
            <a:pPr>
              <a:spcBef>
                <a:spcPts val="1200"/>
              </a:spcBef>
              <a:spcAft>
                <a:spcPts val="200"/>
              </a:spcAft>
            </a:pPr>
            <a:r>
              <a:rPr lang="as-IN" sz="2800" b="1" dirty="0">
                <a:solidFill>
                  <a:srgbClr val="000000"/>
                </a:solidFill>
                <a:latin typeface="Noto Sans Bengali" panose="020B0502040504020204" pitchFamily="34" charset="0"/>
              </a:rPr>
              <a:t>৩. সোশ্যাল মিডিয়া বুস্টার!</a:t>
            </a:r>
            <a:endParaRPr lang="as-IN" sz="2800" b="1" dirty="0"/>
          </a:p>
          <a:p>
            <a:pPr>
              <a:spcBef>
                <a:spcPts val="1200"/>
              </a:spcBef>
              <a:spcAft>
                <a:spcPts val="1200"/>
              </a:spcAft>
            </a:pPr>
            <a:r>
              <a:rPr lang="as-IN" sz="2800" dirty="0">
                <a:solidFill>
                  <a:srgbClr val="000000"/>
                </a:solidFill>
                <a:latin typeface="Noto Sans Bengali" panose="020B0502040504020204" pitchFamily="34" charset="0"/>
              </a:rPr>
              <a:t>কোন সময় পোস্ট করলে বেশি রিচ হবে? কোন কনটেন্ট ভাইরাল হতে পারে? </a:t>
            </a:r>
            <a:r>
              <a:rPr lang="as-IN" sz="2800" b="1" dirty="0">
                <a:solidFill>
                  <a:srgbClr val="000000"/>
                </a:solidFill>
                <a:latin typeface="Noto Sans Bengali" panose="020B0502040504020204" pitchFamily="34" charset="0"/>
              </a:rPr>
              <a:t>এআই সব বলে দিতে পারে!</a:t>
            </a:r>
            <a:endParaRPr lang="as-IN" sz="2800" dirty="0"/>
          </a:p>
          <a:p>
            <a:pPr>
              <a:spcBef>
                <a:spcPts val="1200"/>
              </a:spcBef>
              <a:spcAft>
                <a:spcPts val="200"/>
              </a:spcAft>
            </a:pPr>
            <a:r>
              <a:rPr lang="as-IN" sz="2800" b="1" dirty="0">
                <a:solidFill>
                  <a:srgbClr val="000000"/>
                </a:solidFill>
                <a:latin typeface="Noto Sans Bengali" panose="020B0502040504020204" pitchFamily="34" charset="0"/>
              </a:rPr>
              <a:t>৪. এসইও মাস্টারমাইন্ড!</a:t>
            </a:r>
            <a:endParaRPr lang="as-IN" sz="2800" b="1" dirty="0"/>
          </a:p>
          <a:p>
            <a:pPr>
              <a:spcBef>
                <a:spcPts val="1200"/>
              </a:spcBef>
              <a:spcAft>
                <a:spcPts val="1200"/>
              </a:spcAft>
            </a:pPr>
            <a:r>
              <a:rPr lang="as-IN" sz="2800" b="1" dirty="0">
                <a:solidFill>
                  <a:srgbClr val="000000"/>
                </a:solidFill>
                <a:latin typeface="Noto Sans Bengali" panose="020B0502040504020204" pitchFamily="34" charset="0"/>
              </a:rPr>
              <a:t>সঠিক কীওয়ার্ড</a:t>
            </a:r>
            <a:r>
              <a:rPr lang="as-IN" sz="2800" dirty="0">
                <a:solidFill>
                  <a:srgbClr val="000000"/>
                </a:solidFill>
                <a:latin typeface="Noto Sans Bengali" panose="020B0502040504020204" pitchFamily="34" charset="0"/>
              </a:rPr>
              <a:t> খুঁজতে, কনটেন্ট অপটিমাইজ করতে, ব্যাকলিঙ্ক বিশ্লেষণ করতে </a:t>
            </a:r>
            <a:r>
              <a:rPr lang="as-IN" sz="2800" b="1" dirty="0">
                <a:solidFill>
                  <a:srgbClr val="000000"/>
                </a:solidFill>
                <a:latin typeface="Noto Sans Bengali" panose="020B0502040504020204" pitchFamily="34" charset="0"/>
              </a:rPr>
              <a:t>এআই</a:t>
            </a:r>
            <a:r>
              <a:rPr lang="as-IN" sz="2800" dirty="0">
                <a:solidFill>
                  <a:srgbClr val="000000"/>
                </a:solidFill>
                <a:latin typeface="Noto Sans Bengali" panose="020B0502040504020204" pitchFamily="34" charset="0"/>
              </a:rPr>
              <a:t> চমৎকার কাজ করে।</a:t>
            </a:r>
            <a:endParaRPr lang="as-IN" sz="2800" dirty="0"/>
          </a:p>
          <a:p>
            <a:pPr>
              <a:spcBef>
                <a:spcPts val="1200"/>
              </a:spcBef>
              <a:spcAft>
                <a:spcPts val="200"/>
              </a:spcAft>
            </a:pPr>
            <a:r>
              <a:rPr lang="as-IN" sz="2800" b="1" dirty="0">
                <a:solidFill>
                  <a:srgbClr val="000000"/>
                </a:solidFill>
                <a:latin typeface="Noto Sans Bengali" panose="020B0502040504020204" pitchFamily="34" charset="0"/>
              </a:rPr>
              <a:t>৫. চ্যাটবট: ২৪/৭ গ্রাহক সেবা!</a:t>
            </a:r>
            <a:endParaRPr lang="as-IN" sz="2800" b="1" dirty="0"/>
          </a:p>
          <a:p>
            <a:r>
              <a:rPr lang="as-IN" sz="2800" dirty="0">
                <a:solidFill>
                  <a:srgbClr val="000000"/>
                </a:solidFill>
                <a:latin typeface="Noto Sans Bengali" panose="020B0502040504020204" pitchFamily="34" charset="0"/>
              </a:rPr>
              <a:t>এআই চ্যাটবট </a:t>
            </a:r>
            <a:r>
              <a:rPr lang="as-IN" sz="2800" b="1" dirty="0">
                <a:solidFill>
                  <a:srgbClr val="000000"/>
                </a:solidFill>
                <a:latin typeface="Noto Sans Bengali" panose="020B0502040504020204" pitchFamily="34" charset="0"/>
              </a:rPr>
              <a:t>গ্রাহকদের প্রশ্নের উত্তর দিতে পারে</a:t>
            </a:r>
            <a:r>
              <a:rPr lang="as-IN" sz="2800" dirty="0">
                <a:solidFill>
                  <a:srgbClr val="000000"/>
                </a:solidFill>
                <a:latin typeface="Noto Sans Bengali" panose="020B0502040504020204" pitchFamily="34" charset="0"/>
              </a:rPr>
              <a:t> এবং বিক্রয় প্রক্রিয়াকে সহজ করে তোলে।</a:t>
            </a:r>
            <a:endParaRPr lang="en-US" sz="2800" dirty="0"/>
          </a:p>
        </p:txBody>
      </p:sp>
    </p:spTree>
    <p:extLst>
      <p:ext uri="{BB962C8B-B14F-4D97-AF65-F5344CB8AC3E}">
        <p14:creationId xmlns:p14="http://schemas.microsoft.com/office/powerpoint/2010/main" val="2421193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চ্যালেঞ্জ</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7" y="4364571"/>
            <a:ext cx="11521461" cy="3539430"/>
          </a:xfrm>
          <a:prstGeom prst="rect">
            <a:avLst/>
          </a:prstGeom>
        </p:spPr>
        <p:txBody>
          <a:bodyPr wrap="square">
            <a:spAutoFit/>
          </a:bodyPr>
          <a:lstStyle/>
          <a:p>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তথ্য যাচাই</a:t>
            </a:r>
            <a:r>
              <a:rPr lang="as-IN" sz="3200" dirty="0">
                <a:latin typeface="Noto Sans Bengali" panose="020B0502040504020204" pitchFamily="34" charset="0"/>
                <a:cs typeface="Noto Sans Bengali" panose="020B0502040504020204" pitchFamily="34" charset="0"/>
              </a:rPr>
              <a:t> – এআই দ্বারা প্রাপ্ত তথ্য সবসময় মিলিয়ে দেখা উচিত।</a:t>
            </a:r>
            <a:endParaRPr lang="as-IN" sz="3200" dirty="0">
              <a:latin typeface="Noto Sans Bengali" panose="020B0502040504020204" pitchFamily="34" charset="0"/>
              <a:cs typeface="Noto Sans Bengali" panose="020B0502040504020204" pitchFamily="34" charset="0"/>
            </a:endParaRPr>
          </a:p>
          <a:p>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পক্ষপাত দূরীকরণ</a:t>
            </a:r>
            <a:r>
              <a:rPr lang="as-IN" sz="3200" dirty="0">
                <a:latin typeface="Noto Sans Bengali" panose="020B0502040504020204" pitchFamily="34" charset="0"/>
                <a:cs typeface="Noto Sans Bengali" panose="020B0502040504020204" pitchFamily="34" charset="0"/>
              </a:rPr>
              <a:t> – এআই কখনো কখনো পক্ষপাতমূলক হতে পারে, তাই সতর্ক থাকতে হবে।</a:t>
            </a:r>
            <a:endParaRPr lang="as-IN" sz="3200" dirty="0">
              <a:latin typeface="Noto Sans Bengali" panose="020B0502040504020204" pitchFamily="34" charset="0"/>
              <a:cs typeface="Noto Sans Bengali" panose="020B0502040504020204" pitchFamily="34" charset="0"/>
            </a:endParaRPr>
          </a:p>
          <a:p>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গোপনীয়তা বজায় রাখা</a:t>
            </a:r>
            <a:r>
              <a:rPr lang="as-IN" sz="3200" dirty="0">
                <a:latin typeface="Noto Sans Bengali" panose="020B0502040504020204" pitchFamily="34" charset="0"/>
                <a:cs typeface="Noto Sans Bengali" panose="020B0502040504020204" pitchFamily="34" charset="0"/>
              </a:rPr>
              <a:t> – ব্যক্তিগত তথ্য শেয়ার করার আগে প্ল্যাটফর্মের </a:t>
            </a:r>
            <a:r>
              <a:rPr lang="as-IN" sz="3200" b="1" dirty="0">
                <a:latin typeface="Noto Sans Bengali" panose="020B0502040504020204" pitchFamily="34" charset="0"/>
                <a:cs typeface="Noto Sans Bengali" panose="020B0502040504020204" pitchFamily="34" charset="0"/>
              </a:rPr>
              <a:t>গোপনীয়তা নীতি পড়া জরুরি</a:t>
            </a:r>
            <a:r>
              <a:rPr lang="as-IN" sz="3200" dirty="0">
                <a:latin typeface="Noto Sans Bengali" panose="020B0502040504020204" pitchFamily="34" charset="0"/>
                <a:cs typeface="Noto Sans Bengali" panose="020B0502040504020204" pitchFamily="34" charset="0"/>
              </a:rPr>
              <a:t>।</a:t>
            </a:r>
            <a:endParaRPr lang="as-IN" sz="3200" dirty="0">
              <a:latin typeface="Noto Sans Bengali" panose="020B0502040504020204" pitchFamily="34" charset="0"/>
              <a:cs typeface="Noto Sans Bengali" panose="020B0502040504020204" pitchFamily="34" charset="0"/>
            </a:endParaRPr>
          </a:p>
          <a:p>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নৈতিকতা বজায় রাখা</a:t>
            </a:r>
            <a:r>
              <a:rPr lang="as-IN" sz="3200" dirty="0">
                <a:latin typeface="Noto Sans Bengali" panose="020B0502040504020204" pitchFamily="34" charset="0"/>
                <a:cs typeface="Noto Sans Bengali" panose="020B0502040504020204" pitchFamily="34" charset="0"/>
              </a:rPr>
              <a:t> – এআই-এর অপব্যবহার হলে তা মানুষের ক্ষতির কারণ হতে পারে।</a:t>
            </a:r>
            <a:endParaRPr lang="as-IN" sz="3200" dirty="0">
              <a:latin typeface="Noto Sans Bengali" panose="020B0502040504020204" pitchFamily="34" charset="0"/>
              <a:cs typeface="Noto Sans Bengali" panose="020B0502040504020204" pitchFamily="34" charset="0"/>
            </a:endParaRPr>
          </a:p>
        </p:txBody>
      </p:sp>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2916214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এআই ব্যবহারের সুবিধা ও সীমাবদ্ধতা</a:t>
            </a:r>
            <a:endParaRPr lang="as-IN" sz="4000" b="1"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7" y="4364571"/>
            <a:ext cx="11521461" cy="3416320"/>
          </a:xfrm>
          <a:prstGeom prst="rect">
            <a:avLst/>
          </a:prstGeom>
        </p:spPr>
        <p:txBody>
          <a:bodyPr wrap="square">
            <a:spAutoFit/>
          </a:bodyPr>
          <a:lstStyle/>
          <a:p>
            <a:r>
              <a:rPr lang="as-IN" sz="3600" b="1" dirty="0" smtClean="0">
                <a:latin typeface="Noto Sans Bengali" panose="020B0502040504020204" pitchFamily="34" charset="0"/>
                <a:cs typeface="Noto Sans Bengali" panose="020B0502040504020204" pitchFamily="34" charset="0"/>
              </a:rPr>
              <a:t>সুবিধাসমূহ</a:t>
            </a:r>
            <a:r>
              <a:rPr lang="as-IN" sz="3600" b="1" dirty="0">
                <a:latin typeface="Noto Sans Bengali" panose="020B0502040504020204" pitchFamily="34" charset="0"/>
                <a:cs typeface="Noto Sans Bengali" panose="020B0502040504020204" pitchFamily="34" charset="0"/>
              </a:rPr>
              <a:t>:</a:t>
            </a:r>
            <a:endParaRPr lang="as-IN" sz="3600" b="1" dirty="0">
              <a:latin typeface="Noto Sans Bengali" panose="020B0502040504020204" pitchFamily="34" charset="0"/>
              <a:cs typeface="Noto Sans Bengali" panose="020B0502040504020204" pitchFamily="34" charset="0"/>
            </a:endParaRPr>
          </a:p>
          <a:p>
            <a:r>
              <a:rPr lang="en-US" sz="3600" dirty="0">
                <a:latin typeface="Noto Sans Bengali" panose="020B0502040504020204" pitchFamily="34" charset="0"/>
                <a:cs typeface="Noto Sans Bengali" panose="020B0502040504020204" pitchFamily="34" charset="0"/>
              </a:rPr>
              <a:t>✅ </a:t>
            </a:r>
            <a:r>
              <a:rPr lang="as-IN" sz="3600" dirty="0">
                <a:latin typeface="Noto Sans Bengali" panose="020B0502040504020204" pitchFamily="34" charset="0"/>
                <a:cs typeface="Noto Sans Bengali" panose="020B0502040504020204" pitchFamily="34" charset="0"/>
              </a:rPr>
              <a:t>দ্রুত ও কার্যকর ডেটা বিশ্লেষণ </a:t>
            </a:r>
            <a:r>
              <a:rPr lang="en-US" sz="3600" dirty="0">
                <a:latin typeface="Noto Sans Bengali" panose="020B0502040504020204" pitchFamily="34" charset="0"/>
                <a:cs typeface="Noto Sans Bengali" panose="020B0502040504020204" pitchFamily="34" charset="0"/>
              </a:rPr>
              <a:t>✅ </a:t>
            </a:r>
            <a:r>
              <a:rPr lang="as-IN" sz="3600" dirty="0">
                <a:latin typeface="Noto Sans Bengali" panose="020B0502040504020204" pitchFamily="34" charset="0"/>
                <a:cs typeface="Noto Sans Bengali" panose="020B0502040504020204" pitchFamily="34" charset="0"/>
              </a:rPr>
              <a:t>অটোমেশন সুবিধা </a:t>
            </a:r>
            <a:r>
              <a:rPr lang="en-US" sz="3600" dirty="0">
                <a:latin typeface="Noto Sans Bengali" panose="020B0502040504020204" pitchFamily="34" charset="0"/>
                <a:cs typeface="Noto Sans Bengali" panose="020B0502040504020204" pitchFamily="34" charset="0"/>
              </a:rPr>
              <a:t>✅ </a:t>
            </a:r>
            <a:r>
              <a:rPr lang="as-IN" sz="3600" dirty="0">
                <a:latin typeface="Noto Sans Bengali" panose="020B0502040504020204" pitchFamily="34" charset="0"/>
                <a:cs typeface="Noto Sans Bengali" panose="020B0502040504020204" pitchFamily="34" charset="0"/>
              </a:rPr>
              <a:t>সঠিক ও লক্ষ্যভিত্তিক বিপণন </a:t>
            </a:r>
            <a:r>
              <a:rPr lang="en-US" sz="3600" dirty="0">
                <a:latin typeface="Noto Sans Bengali" panose="020B0502040504020204" pitchFamily="34" charset="0"/>
                <a:cs typeface="Noto Sans Bengali" panose="020B0502040504020204" pitchFamily="34" charset="0"/>
              </a:rPr>
              <a:t>✅ </a:t>
            </a:r>
            <a:r>
              <a:rPr lang="as-IN" sz="3600" dirty="0">
                <a:latin typeface="Noto Sans Bengali" panose="020B0502040504020204" pitchFamily="34" charset="0"/>
                <a:cs typeface="Noto Sans Bengali" panose="020B0502040504020204" pitchFamily="34" charset="0"/>
              </a:rPr>
              <a:t>সময় ও খরচ সাশ্রয়</a:t>
            </a:r>
            <a:endParaRPr lang="as-IN" sz="3600" dirty="0">
              <a:latin typeface="Noto Sans Bengali" panose="020B0502040504020204" pitchFamily="34" charset="0"/>
              <a:cs typeface="Noto Sans Bengali" panose="020B0502040504020204" pitchFamily="34" charset="0"/>
            </a:endParaRPr>
          </a:p>
          <a:p>
            <a:r>
              <a:rPr lang="as-IN" sz="3600" b="1" dirty="0">
                <a:latin typeface="Noto Sans Bengali" panose="020B0502040504020204" pitchFamily="34" charset="0"/>
                <a:cs typeface="Noto Sans Bengali" panose="020B0502040504020204" pitchFamily="34" charset="0"/>
              </a:rPr>
              <a:t>সীমাবদ্ধতাসমূহ:</a:t>
            </a:r>
            <a:endParaRPr lang="as-IN" sz="3600" b="1" dirty="0">
              <a:latin typeface="Noto Sans Bengali" panose="020B0502040504020204" pitchFamily="34" charset="0"/>
              <a:cs typeface="Noto Sans Bengali" panose="020B0502040504020204" pitchFamily="34" charset="0"/>
            </a:endParaRPr>
          </a:p>
          <a:p>
            <a:r>
              <a:rPr lang="en-US" sz="3600" dirty="0">
                <a:latin typeface="Noto Sans Bengali" panose="020B0502040504020204" pitchFamily="34" charset="0"/>
                <a:cs typeface="Noto Sans Bengali" panose="020B0502040504020204" pitchFamily="34" charset="0"/>
              </a:rPr>
              <a:t>❌ </a:t>
            </a:r>
            <a:r>
              <a:rPr lang="as-IN" sz="3600" dirty="0">
                <a:latin typeface="Noto Sans Bengali" panose="020B0502040504020204" pitchFamily="34" charset="0"/>
                <a:cs typeface="Noto Sans Bengali" panose="020B0502040504020204" pitchFamily="34" charset="0"/>
              </a:rPr>
              <a:t>ডেটা গোপনীয়তা ঝুঁকি </a:t>
            </a:r>
            <a:r>
              <a:rPr lang="en-US" sz="3600" dirty="0">
                <a:latin typeface="Noto Sans Bengali" panose="020B0502040504020204" pitchFamily="34" charset="0"/>
                <a:cs typeface="Noto Sans Bengali" panose="020B0502040504020204" pitchFamily="34" charset="0"/>
              </a:rPr>
              <a:t>❌ </a:t>
            </a:r>
            <a:r>
              <a:rPr lang="as-IN" sz="3600" dirty="0">
                <a:latin typeface="Noto Sans Bengali" panose="020B0502040504020204" pitchFamily="34" charset="0"/>
                <a:cs typeface="Noto Sans Bengali" panose="020B0502040504020204" pitchFamily="34" charset="0"/>
              </a:rPr>
              <a:t>বৈষম্যমূলক সিদ্ধান্ত গ্রহণের সম্ভাবনা </a:t>
            </a:r>
            <a:r>
              <a:rPr lang="en-US" sz="3600" dirty="0">
                <a:latin typeface="Noto Sans Bengali" panose="020B0502040504020204" pitchFamily="34" charset="0"/>
                <a:cs typeface="Noto Sans Bengali" panose="020B0502040504020204" pitchFamily="34" charset="0"/>
              </a:rPr>
              <a:t>❌ </a:t>
            </a:r>
            <a:r>
              <a:rPr lang="as-IN" sz="3600" dirty="0">
                <a:latin typeface="Noto Sans Bengali" panose="020B0502040504020204" pitchFamily="34" charset="0"/>
                <a:cs typeface="Noto Sans Bengali" panose="020B0502040504020204" pitchFamily="34" charset="0"/>
              </a:rPr>
              <a:t>মানবিক স্পর্শের অভাব </a:t>
            </a:r>
            <a:r>
              <a:rPr lang="en-US" sz="3600" dirty="0">
                <a:latin typeface="Noto Sans Bengali" panose="020B0502040504020204" pitchFamily="34" charset="0"/>
                <a:cs typeface="Noto Sans Bengali" panose="020B0502040504020204" pitchFamily="34" charset="0"/>
              </a:rPr>
              <a:t>❌ </a:t>
            </a:r>
            <a:r>
              <a:rPr lang="as-IN" sz="3600" dirty="0">
                <a:latin typeface="Noto Sans Bengali" panose="020B0502040504020204" pitchFamily="34" charset="0"/>
                <a:cs typeface="Noto Sans Bengali" panose="020B0502040504020204" pitchFamily="34" charset="0"/>
              </a:rPr>
              <a:t>ভুল তথ্যের সম্ভাবনা</a:t>
            </a:r>
            <a:endParaRPr lang="as-IN" sz="3600" dirty="0">
              <a:effectLst/>
              <a:latin typeface="Noto Sans Bengali" panose="020B0502040504020204" pitchFamily="34" charset="0"/>
              <a:cs typeface="Noto Sans Bengali" panose="020B0502040504020204" pitchFamily="34" charset="0"/>
            </a:endParaRPr>
          </a:p>
        </p:txBody>
      </p:sp>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216592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ফিল ইন দি ব্ল্যাঙ্কস</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7" y="4364571"/>
            <a:ext cx="11521461" cy="2554545"/>
          </a:xfrm>
          <a:prstGeom prst="rect">
            <a:avLst/>
          </a:prstGeom>
        </p:spPr>
        <p:txBody>
          <a:bodyPr wrap="square">
            <a:spAutoFit/>
          </a:bodyPr>
          <a:lstStyle/>
          <a:p>
            <a:r>
              <a:rPr lang="en-US" sz="4000" dirty="0" err="1" smtClean="0">
                <a:latin typeface="Noto Sans Bengali" panose="020B0502040504020204" pitchFamily="34" charset="0"/>
                <a:cs typeface="Noto Sans Bengali" panose="020B0502040504020204" pitchFamily="34" charset="0"/>
              </a:rPr>
              <a:t>এআই</a:t>
            </a:r>
            <a:r>
              <a:rPr lang="en-US" sz="4000" dirty="0" smtClean="0">
                <a:latin typeface="Noto Sans Bengali" panose="020B0502040504020204" pitchFamily="34" charset="0"/>
                <a:cs typeface="Noto Sans Bengali" panose="020B0502040504020204" pitchFamily="34" charset="0"/>
              </a:rPr>
              <a:t> </a:t>
            </a:r>
            <a:r>
              <a:rPr lang="as-IN" sz="4000" dirty="0" smtClean="0">
                <a:latin typeface="Noto Sans Bengali" panose="020B0502040504020204" pitchFamily="34" charset="0"/>
                <a:cs typeface="Noto Sans Bengali" panose="020B0502040504020204" pitchFamily="34" charset="0"/>
              </a:rPr>
              <a:t>হলো </a:t>
            </a:r>
            <a:r>
              <a:rPr lang="as-IN" sz="4000" dirty="0">
                <a:latin typeface="Noto Sans Bengali" panose="020B0502040504020204" pitchFamily="34" charset="0"/>
                <a:cs typeface="Noto Sans Bengali" panose="020B0502040504020204" pitchFamily="34" charset="0"/>
              </a:rPr>
              <a:t>_________ বিশ্লেষণের জন্য ব্যবহৃত হয়।</a:t>
            </a:r>
            <a:endParaRPr lang="as-IN" sz="4000" dirty="0">
              <a:latin typeface="Noto Sans Bengali" panose="020B0502040504020204" pitchFamily="34" charset="0"/>
              <a:cs typeface="Noto Sans Bengali" panose="020B0502040504020204" pitchFamily="34" charset="0"/>
            </a:endParaRPr>
          </a:p>
          <a:p>
            <a:r>
              <a:rPr lang="en-US" sz="4000" dirty="0" smtClean="0">
                <a:latin typeface="Noto Sans Bengali" panose="020B0502040504020204" pitchFamily="34" charset="0"/>
                <a:cs typeface="Noto Sans Bengali" panose="020B0502040504020204" pitchFamily="34" charset="0"/>
              </a:rPr>
              <a:t>১। </a:t>
            </a:r>
            <a:r>
              <a:rPr lang="as-IN" sz="4000" dirty="0">
                <a:latin typeface="Noto Sans Bengali" panose="020B0502040504020204" pitchFamily="34" charset="0"/>
                <a:cs typeface="Noto Sans Bengali" panose="020B0502040504020204" pitchFamily="34" charset="0"/>
              </a:rPr>
              <a:t>সময় </a:t>
            </a:r>
            <a:r>
              <a:rPr lang="en-US" sz="4000" dirty="0">
                <a:latin typeface="Noto Sans Bengali" panose="020B0502040504020204" pitchFamily="34" charset="0"/>
                <a:cs typeface="Noto Sans Bengali" panose="020B0502040504020204" pitchFamily="34" charset="0"/>
              </a:rPr>
              <a:t/>
            </a:r>
            <a:br>
              <a:rPr lang="en-US" sz="4000" dirty="0">
                <a:latin typeface="Noto Sans Bengali" panose="020B0502040504020204" pitchFamily="34" charset="0"/>
                <a:cs typeface="Noto Sans Bengali" panose="020B0502040504020204" pitchFamily="34" charset="0"/>
              </a:rPr>
            </a:br>
            <a:r>
              <a:rPr lang="en-US" sz="4000" dirty="0" smtClean="0">
                <a:latin typeface="Noto Sans Bengali" panose="020B0502040504020204" pitchFamily="34" charset="0"/>
                <a:cs typeface="Noto Sans Bengali" panose="020B0502040504020204" pitchFamily="34" charset="0"/>
              </a:rPr>
              <a:t>২। </a:t>
            </a:r>
            <a:r>
              <a:rPr lang="as-IN" sz="4000" dirty="0">
                <a:latin typeface="Noto Sans Bengali" panose="020B0502040504020204" pitchFamily="34" charset="0"/>
                <a:cs typeface="Noto Sans Bengali" panose="020B0502040504020204" pitchFamily="34" charset="0"/>
              </a:rPr>
              <a:t>ডেটা </a:t>
            </a:r>
            <a:r>
              <a:rPr lang="en-US" sz="4000" dirty="0">
                <a:latin typeface="Noto Sans Bengali" panose="020B0502040504020204" pitchFamily="34" charset="0"/>
                <a:cs typeface="Noto Sans Bengali" panose="020B0502040504020204" pitchFamily="34" charset="0"/>
              </a:rPr>
              <a:t/>
            </a:r>
            <a:br>
              <a:rPr lang="en-US" sz="4000" dirty="0">
                <a:latin typeface="Noto Sans Bengali" panose="020B0502040504020204" pitchFamily="34" charset="0"/>
                <a:cs typeface="Noto Sans Bengali" panose="020B0502040504020204" pitchFamily="34" charset="0"/>
              </a:rPr>
            </a:br>
            <a:r>
              <a:rPr lang="en-US" sz="4000" dirty="0" smtClean="0">
                <a:latin typeface="Noto Sans Bengali" panose="020B0502040504020204" pitchFamily="34" charset="0"/>
                <a:cs typeface="Noto Sans Bengali" panose="020B0502040504020204" pitchFamily="34" charset="0"/>
              </a:rPr>
              <a:t>৩। </a:t>
            </a:r>
            <a:r>
              <a:rPr lang="as-IN" sz="4000" dirty="0">
                <a:latin typeface="Noto Sans Bengali" panose="020B0502040504020204" pitchFamily="34" charset="0"/>
                <a:cs typeface="Noto Sans Bengali" panose="020B0502040504020204" pitchFamily="34" charset="0"/>
              </a:rPr>
              <a:t>অনুমান </a:t>
            </a:r>
            <a:endParaRPr lang="as-IN" sz="4000" dirty="0">
              <a:latin typeface="Noto Sans Bengali" panose="020B0502040504020204" pitchFamily="34" charset="0"/>
              <a:cs typeface="Noto Sans Bengali" panose="020B0502040504020204" pitchFamily="34" charset="0"/>
            </a:endParaRPr>
          </a:p>
        </p:txBody>
      </p:sp>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2708648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ফিল ইন দি ব্ল্যাঙ্কস</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7" y="4364571"/>
            <a:ext cx="11521461" cy="2554545"/>
          </a:xfrm>
          <a:prstGeom prst="rect">
            <a:avLst/>
          </a:prstGeom>
        </p:spPr>
        <p:txBody>
          <a:bodyPr wrap="square">
            <a:spAutoFit/>
          </a:bodyPr>
          <a:lstStyle/>
          <a:p>
            <a:r>
              <a:rPr lang="en-US" sz="4000" dirty="0" err="1" smtClean="0">
                <a:latin typeface="Noto Sans Bengali" panose="020B0502040504020204" pitchFamily="34" charset="0"/>
                <a:cs typeface="Noto Sans Bengali" panose="020B0502040504020204" pitchFamily="34" charset="0"/>
              </a:rPr>
              <a:t>এআই</a:t>
            </a:r>
            <a:r>
              <a:rPr lang="en-US" sz="4000" dirty="0" smtClean="0">
                <a:latin typeface="Noto Sans Bengali" panose="020B0502040504020204" pitchFamily="34" charset="0"/>
                <a:cs typeface="Noto Sans Bengali" panose="020B0502040504020204" pitchFamily="34" charset="0"/>
              </a:rPr>
              <a:t> </a:t>
            </a:r>
            <a:r>
              <a:rPr lang="as-IN" sz="4000" dirty="0" smtClean="0">
                <a:latin typeface="Noto Sans Bengali" panose="020B0502040504020204" pitchFamily="34" charset="0"/>
                <a:cs typeface="Noto Sans Bengali" panose="020B0502040504020204" pitchFamily="34" charset="0"/>
              </a:rPr>
              <a:t>হলো </a:t>
            </a:r>
            <a:r>
              <a:rPr lang="as-IN" sz="4000" dirty="0">
                <a:latin typeface="Noto Sans Bengali" panose="020B0502040504020204" pitchFamily="34" charset="0"/>
                <a:cs typeface="Noto Sans Bengali" panose="020B0502040504020204" pitchFamily="34" charset="0"/>
              </a:rPr>
              <a:t>_________ বিশ্লেষণের জন্য ব্যবহৃত হয়।</a:t>
            </a:r>
            <a:endParaRPr lang="as-IN" sz="4000" dirty="0">
              <a:latin typeface="Noto Sans Bengali" panose="020B0502040504020204" pitchFamily="34" charset="0"/>
              <a:cs typeface="Noto Sans Bengali" panose="020B0502040504020204" pitchFamily="34" charset="0"/>
            </a:endParaRPr>
          </a:p>
          <a:p>
            <a:r>
              <a:rPr lang="en-US" sz="4000" dirty="0" smtClean="0">
                <a:latin typeface="Noto Sans Bengali" panose="020B0502040504020204" pitchFamily="34" charset="0"/>
                <a:cs typeface="Noto Sans Bengali" panose="020B0502040504020204" pitchFamily="34" charset="0"/>
              </a:rPr>
              <a:t>১। </a:t>
            </a:r>
            <a:r>
              <a:rPr lang="as-IN" sz="4000" dirty="0">
                <a:latin typeface="Noto Sans Bengali" panose="020B0502040504020204" pitchFamily="34" charset="0"/>
                <a:cs typeface="Noto Sans Bengali" panose="020B0502040504020204" pitchFamily="34" charset="0"/>
              </a:rPr>
              <a:t>সময় </a:t>
            </a:r>
            <a:r>
              <a:rPr lang="en-US" sz="4000" dirty="0">
                <a:latin typeface="Noto Sans Bengali" panose="020B0502040504020204" pitchFamily="34" charset="0"/>
                <a:cs typeface="Noto Sans Bengali" panose="020B0502040504020204" pitchFamily="34" charset="0"/>
              </a:rPr>
              <a:t>❌</a:t>
            </a:r>
            <a:br>
              <a:rPr lang="en-US" sz="4000" dirty="0">
                <a:latin typeface="Noto Sans Bengali" panose="020B0502040504020204" pitchFamily="34" charset="0"/>
                <a:cs typeface="Noto Sans Bengali" panose="020B0502040504020204" pitchFamily="34" charset="0"/>
              </a:rPr>
            </a:br>
            <a:r>
              <a:rPr lang="en-US" sz="4000" dirty="0" smtClean="0">
                <a:latin typeface="Noto Sans Bengali" panose="020B0502040504020204" pitchFamily="34" charset="0"/>
                <a:cs typeface="Noto Sans Bengali" panose="020B0502040504020204" pitchFamily="34" charset="0"/>
              </a:rPr>
              <a:t>২। </a:t>
            </a:r>
            <a:r>
              <a:rPr lang="as-IN" sz="4000" b="1" dirty="0">
                <a:latin typeface="Noto Sans Bengali" panose="020B0502040504020204" pitchFamily="34" charset="0"/>
                <a:cs typeface="Noto Sans Bengali" panose="020B0502040504020204" pitchFamily="34" charset="0"/>
              </a:rPr>
              <a:t>ডেটা</a:t>
            </a:r>
            <a:r>
              <a:rPr lang="as-IN" sz="4000" dirty="0">
                <a:latin typeface="Noto Sans Bengali" panose="020B0502040504020204" pitchFamily="34" charset="0"/>
                <a:cs typeface="Noto Sans Bengali" panose="020B0502040504020204" pitchFamily="34" charset="0"/>
              </a:rPr>
              <a:t> </a:t>
            </a:r>
            <a:r>
              <a:rPr lang="en-US" sz="4000" dirty="0">
                <a:latin typeface="Noto Sans Bengali" panose="020B0502040504020204" pitchFamily="34" charset="0"/>
                <a:cs typeface="Noto Sans Bengali" panose="020B0502040504020204" pitchFamily="34" charset="0"/>
              </a:rPr>
              <a:t>✅</a:t>
            </a:r>
            <a:br>
              <a:rPr lang="en-US" sz="4000" dirty="0">
                <a:latin typeface="Noto Sans Bengali" panose="020B0502040504020204" pitchFamily="34" charset="0"/>
                <a:cs typeface="Noto Sans Bengali" panose="020B0502040504020204" pitchFamily="34" charset="0"/>
              </a:rPr>
            </a:br>
            <a:r>
              <a:rPr lang="en-US" sz="4000" dirty="0" smtClean="0">
                <a:latin typeface="Noto Sans Bengali" panose="020B0502040504020204" pitchFamily="34" charset="0"/>
                <a:cs typeface="Noto Sans Bengali" panose="020B0502040504020204" pitchFamily="34" charset="0"/>
              </a:rPr>
              <a:t>৩। </a:t>
            </a:r>
            <a:r>
              <a:rPr lang="as-IN" sz="4000" dirty="0">
                <a:latin typeface="Noto Sans Bengali" panose="020B0502040504020204" pitchFamily="34" charset="0"/>
                <a:cs typeface="Noto Sans Bengali" panose="020B0502040504020204" pitchFamily="34" charset="0"/>
              </a:rPr>
              <a:t>অনুমান </a:t>
            </a:r>
            <a:r>
              <a:rPr lang="en-US" sz="4000" dirty="0">
                <a:latin typeface="Noto Sans Bengali" panose="020B0502040504020204" pitchFamily="34" charset="0"/>
                <a:cs typeface="Noto Sans Bengali" panose="020B0502040504020204" pitchFamily="34" charset="0"/>
              </a:rPr>
              <a:t>❌</a:t>
            </a:r>
            <a:endParaRPr lang="as-IN" sz="4000" dirty="0">
              <a:latin typeface="Noto Sans Bengali" panose="020B0502040504020204" pitchFamily="34" charset="0"/>
              <a:cs typeface="Noto Sans Bengali" panose="020B0502040504020204" pitchFamily="34" charset="0"/>
            </a:endParaRPr>
          </a:p>
        </p:txBody>
      </p:sp>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2355370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ফিল ইন দি ব্ল্যাঙ্কস</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7" y="4364571"/>
            <a:ext cx="11521461" cy="2554545"/>
          </a:xfrm>
          <a:prstGeom prst="rect">
            <a:avLst/>
          </a:prstGeom>
        </p:spPr>
        <p:txBody>
          <a:bodyPr wrap="square">
            <a:spAutoFit/>
          </a:bodyPr>
          <a:lstStyle/>
          <a:p>
            <a:r>
              <a:rPr lang="as-IN" sz="4000" dirty="0">
                <a:latin typeface="Noto Sans Bengali" panose="020B0502040504020204" pitchFamily="34" charset="0"/>
                <a:cs typeface="Noto Sans Bengali" panose="020B0502040504020204" pitchFamily="34" charset="0"/>
              </a:rPr>
              <a:t>এআই কীভাবে ডিজিটাল মার্কেটিং বদলে দিচ্ছে?</a:t>
            </a:r>
            <a:endParaRPr lang="as-IN" sz="4000" dirty="0">
              <a:latin typeface="Noto Sans Bengali" panose="020B0502040504020204" pitchFamily="34" charset="0"/>
              <a:cs typeface="Noto Sans Bengali" panose="020B0502040504020204" pitchFamily="34" charset="0"/>
            </a:endParaRPr>
          </a:p>
          <a:p>
            <a:r>
              <a:rPr lang="en-US" sz="4000" dirty="0" smtClean="0">
                <a:latin typeface="Noto Sans Bengali" panose="020B0502040504020204" pitchFamily="34" charset="0"/>
                <a:cs typeface="Noto Sans Bengali" panose="020B0502040504020204" pitchFamily="34" charset="0"/>
              </a:rPr>
              <a:t>১। </a:t>
            </a:r>
            <a:r>
              <a:rPr lang="as-IN" sz="4000" dirty="0">
                <a:latin typeface="Noto Sans Bengali" panose="020B0502040504020204" pitchFamily="34" charset="0"/>
                <a:cs typeface="Noto Sans Bengali" panose="020B0502040504020204" pitchFamily="34" charset="0"/>
              </a:rPr>
              <a:t>সোশ্যাল মিডিয়া কন্টেন্ট তৈরি </a:t>
            </a:r>
            <a:r>
              <a:rPr lang="en-US" sz="4000" dirty="0">
                <a:latin typeface="Noto Sans Bengali" panose="020B0502040504020204" pitchFamily="34" charset="0"/>
                <a:cs typeface="Noto Sans Bengali" panose="020B0502040504020204" pitchFamily="34" charset="0"/>
              </a:rPr>
              <a:t/>
            </a:r>
            <a:br>
              <a:rPr lang="en-US" sz="4000" dirty="0">
                <a:latin typeface="Noto Sans Bengali" panose="020B0502040504020204" pitchFamily="34" charset="0"/>
                <a:cs typeface="Noto Sans Bengali" panose="020B0502040504020204" pitchFamily="34" charset="0"/>
              </a:rPr>
            </a:br>
            <a:r>
              <a:rPr lang="en-US" sz="4000" dirty="0" smtClean="0">
                <a:latin typeface="Noto Sans Bengali" panose="020B0502040504020204" pitchFamily="34" charset="0"/>
                <a:cs typeface="Noto Sans Bengali" panose="020B0502040504020204" pitchFamily="34" charset="0"/>
              </a:rPr>
              <a:t>২। </a:t>
            </a:r>
            <a:r>
              <a:rPr lang="as-IN" sz="4000" dirty="0">
                <a:latin typeface="Noto Sans Bengali" panose="020B0502040504020204" pitchFamily="34" charset="0"/>
                <a:cs typeface="Noto Sans Bengali" panose="020B0502040504020204" pitchFamily="34" charset="0"/>
              </a:rPr>
              <a:t>মার্কেটিং ধ্বংস করছে </a:t>
            </a:r>
            <a:r>
              <a:rPr lang="en-US" sz="4000" dirty="0">
                <a:latin typeface="Noto Sans Bengali" panose="020B0502040504020204" pitchFamily="34" charset="0"/>
                <a:cs typeface="Noto Sans Bengali" panose="020B0502040504020204" pitchFamily="34" charset="0"/>
              </a:rPr>
              <a:t/>
            </a:r>
            <a:br>
              <a:rPr lang="en-US" sz="4000" dirty="0">
                <a:latin typeface="Noto Sans Bengali" panose="020B0502040504020204" pitchFamily="34" charset="0"/>
                <a:cs typeface="Noto Sans Bengali" panose="020B0502040504020204" pitchFamily="34" charset="0"/>
              </a:rPr>
            </a:br>
            <a:r>
              <a:rPr lang="en-US" sz="4000" dirty="0" smtClean="0">
                <a:latin typeface="Noto Sans Bengali" panose="020B0502040504020204" pitchFamily="34" charset="0"/>
                <a:cs typeface="Noto Sans Bengali" panose="020B0502040504020204" pitchFamily="34" charset="0"/>
              </a:rPr>
              <a:t>৩। </a:t>
            </a:r>
            <a:r>
              <a:rPr lang="as-IN" sz="4000" dirty="0">
                <a:latin typeface="Noto Sans Bengali" panose="020B0502040504020204" pitchFamily="34" charset="0"/>
                <a:cs typeface="Noto Sans Bengali" panose="020B0502040504020204" pitchFamily="34" charset="0"/>
              </a:rPr>
              <a:t>ইন্টারনেট ধ্বংস করছে </a:t>
            </a:r>
            <a:endParaRPr lang="en-US" sz="4000" dirty="0">
              <a:effectLst/>
              <a:latin typeface="Noto Sans Bengali" panose="020B0502040504020204" pitchFamily="34" charset="0"/>
              <a:cs typeface="Noto Sans Bengali" panose="020B0502040504020204" pitchFamily="34" charset="0"/>
            </a:endParaRPr>
          </a:p>
        </p:txBody>
      </p:sp>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2581738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3562642"/>
            <a:ext cx="8544826"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ফিল ইন দি ব্ল্যাঙ্কস</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6" name="Rectangle 5"/>
          <p:cNvSpPr/>
          <p:nvPr/>
        </p:nvSpPr>
        <p:spPr>
          <a:xfrm>
            <a:off x="1172727" y="4364571"/>
            <a:ext cx="11521461" cy="2554545"/>
          </a:xfrm>
          <a:prstGeom prst="rect">
            <a:avLst/>
          </a:prstGeom>
        </p:spPr>
        <p:txBody>
          <a:bodyPr wrap="square">
            <a:spAutoFit/>
          </a:bodyPr>
          <a:lstStyle/>
          <a:p>
            <a:r>
              <a:rPr lang="as-IN" sz="4000" dirty="0">
                <a:latin typeface="Noto Sans Bengali" panose="020B0502040504020204" pitchFamily="34" charset="0"/>
                <a:cs typeface="Noto Sans Bengali" panose="020B0502040504020204" pitchFamily="34" charset="0"/>
              </a:rPr>
              <a:t>এআই কীভাবে ডিজিটাল মার্কেটিং বদলে দিচ্ছে?</a:t>
            </a:r>
            <a:endParaRPr lang="as-IN" sz="4000" dirty="0">
              <a:latin typeface="Noto Sans Bengali" panose="020B0502040504020204" pitchFamily="34" charset="0"/>
              <a:cs typeface="Noto Sans Bengali" panose="020B0502040504020204" pitchFamily="34" charset="0"/>
            </a:endParaRPr>
          </a:p>
          <a:p>
            <a:r>
              <a:rPr lang="en-US" sz="4000" dirty="0" smtClean="0">
                <a:latin typeface="Noto Sans Bengali" panose="020B0502040504020204" pitchFamily="34" charset="0"/>
                <a:cs typeface="Noto Sans Bengali" panose="020B0502040504020204" pitchFamily="34" charset="0"/>
              </a:rPr>
              <a:t>১। </a:t>
            </a:r>
            <a:r>
              <a:rPr lang="as-IN" sz="4000" b="1" dirty="0">
                <a:latin typeface="Noto Sans Bengali" panose="020B0502040504020204" pitchFamily="34" charset="0"/>
                <a:cs typeface="Noto Sans Bengali" panose="020B0502040504020204" pitchFamily="34" charset="0"/>
              </a:rPr>
              <a:t>সোশ্যাল মিডিয়া কন্টেন্ট তৈরি</a:t>
            </a:r>
            <a:r>
              <a:rPr lang="as-IN" sz="4000" dirty="0">
                <a:latin typeface="Noto Sans Bengali" panose="020B0502040504020204" pitchFamily="34" charset="0"/>
                <a:cs typeface="Noto Sans Bengali" panose="020B0502040504020204" pitchFamily="34" charset="0"/>
              </a:rPr>
              <a:t> </a:t>
            </a:r>
            <a:r>
              <a:rPr lang="en-US" sz="4000" dirty="0">
                <a:latin typeface="Noto Sans Bengali" panose="020B0502040504020204" pitchFamily="34" charset="0"/>
                <a:cs typeface="Noto Sans Bengali" panose="020B0502040504020204" pitchFamily="34" charset="0"/>
              </a:rPr>
              <a:t>✅</a:t>
            </a:r>
            <a:br>
              <a:rPr lang="en-US" sz="4000" dirty="0">
                <a:latin typeface="Noto Sans Bengali" panose="020B0502040504020204" pitchFamily="34" charset="0"/>
                <a:cs typeface="Noto Sans Bengali" panose="020B0502040504020204" pitchFamily="34" charset="0"/>
              </a:rPr>
            </a:br>
            <a:r>
              <a:rPr lang="en-US" sz="4000" dirty="0" smtClean="0">
                <a:latin typeface="Noto Sans Bengali" panose="020B0502040504020204" pitchFamily="34" charset="0"/>
                <a:cs typeface="Noto Sans Bengali" panose="020B0502040504020204" pitchFamily="34" charset="0"/>
              </a:rPr>
              <a:t>২। </a:t>
            </a:r>
            <a:r>
              <a:rPr lang="as-IN" sz="4000" dirty="0">
                <a:latin typeface="Noto Sans Bengali" panose="020B0502040504020204" pitchFamily="34" charset="0"/>
                <a:cs typeface="Noto Sans Bengali" panose="020B0502040504020204" pitchFamily="34" charset="0"/>
              </a:rPr>
              <a:t>মার্কেটিং ধ্বংস করছে </a:t>
            </a:r>
            <a:r>
              <a:rPr lang="en-US" sz="4000" dirty="0">
                <a:latin typeface="Noto Sans Bengali" panose="020B0502040504020204" pitchFamily="34" charset="0"/>
                <a:cs typeface="Noto Sans Bengali" panose="020B0502040504020204" pitchFamily="34" charset="0"/>
              </a:rPr>
              <a:t>❌</a:t>
            </a:r>
            <a:br>
              <a:rPr lang="en-US" sz="4000" dirty="0">
                <a:latin typeface="Noto Sans Bengali" panose="020B0502040504020204" pitchFamily="34" charset="0"/>
                <a:cs typeface="Noto Sans Bengali" panose="020B0502040504020204" pitchFamily="34" charset="0"/>
              </a:rPr>
            </a:br>
            <a:r>
              <a:rPr lang="en-US" sz="4000" dirty="0" smtClean="0">
                <a:latin typeface="Noto Sans Bengali" panose="020B0502040504020204" pitchFamily="34" charset="0"/>
                <a:cs typeface="Noto Sans Bengali" panose="020B0502040504020204" pitchFamily="34" charset="0"/>
              </a:rPr>
              <a:t>৩। </a:t>
            </a:r>
            <a:r>
              <a:rPr lang="as-IN" sz="4000" dirty="0">
                <a:latin typeface="Noto Sans Bengali" panose="020B0502040504020204" pitchFamily="34" charset="0"/>
                <a:cs typeface="Noto Sans Bengali" panose="020B0502040504020204" pitchFamily="34" charset="0"/>
              </a:rPr>
              <a:t>ইন্টারনেট ধ্বংস করছে </a:t>
            </a:r>
            <a:r>
              <a:rPr lang="en-US" sz="4000" dirty="0">
                <a:latin typeface="Noto Sans Bengali" panose="020B0502040504020204" pitchFamily="34" charset="0"/>
                <a:cs typeface="Noto Sans Bengali" panose="020B0502040504020204" pitchFamily="34" charset="0"/>
              </a:rPr>
              <a:t>❌</a:t>
            </a:r>
            <a:endParaRPr lang="en-US" sz="4000" dirty="0">
              <a:effectLst/>
              <a:latin typeface="Noto Sans Bengali" panose="020B0502040504020204" pitchFamily="34" charset="0"/>
              <a:cs typeface="Noto Sans Bengali" panose="020B0502040504020204" pitchFamily="34" charset="0"/>
            </a:endParaRPr>
          </a:p>
        </p:txBody>
      </p:sp>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2467459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509251" y="4178196"/>
            <a:ext cx="8544826" cy="1846659"/>
          </a:xfrm>
          <a:prstGeom prst="rect">
            <a:avLst/>
          </a:prstGeom>
        </p:spPr>
        <p:txBody>
          <a:bodyPr wrap="square" lIns="0" tIns="0" rIns="0" bIns="0" rtlCol="0" anchor="t">
            <a:spAutoFit/>
          </a:bodyPr>
          <a:lstStyle/>
          <a:p>
            <a:r>
              <a:rPr lang="as-IN" sz="4000" dirty="0">
                <a:latin typeface="Noto Sans Bengali" panose="020B0502040504020204" pitchFamily="34" charset="0"/>
                <a:cs typeface="Noto Sans Bengali" panose="020B0502040504020204" pitchFamily="34" charset="0"/>
              </a:rPr>
              <a:t>আজকের ক্লাসের পর, আপনার প্রথম টাস্ক: </a:t>
            </a:r>
            <a:r>
              <a:rPr lang="as-IN" sz="4000" b="1" dirty="0">
                <a:latin typeface="Noto Sans Bengali" panose="020B0502040504020204" pitchFamily="34" charset="0"/>
                <a:cs typeface="Noto Sans Bengali" panose="020B0502040504020204" pitchFamily="34" charset="0"/>
              </a:rPr>
              <a:t>নিজের ফেসবুক পেজ খুলুন এবং </a:t>
            </a:r>
            <a:r>
              <a:rPr lang="en-US" sz="4000" b="1" dirty="0" err="1" smtClean="0">
                <a:latin typeface="Noto Sans Bengali" panose="020B0502040504020204" pitchFamily="34" charset="0"/>
                <a:cs typeface="Noto Sans Bengali" panose="020B0502040504020204" pitchFamily="34" charset="0"/>
              </a:rPr>
              <a:t>এসই</a:t>
            </a:r>
            <a:r>
              <a:rPr lang="en-US" sz="4000" b="1" dirty="0" err="1">
                <a:latin typeface="Noto Sans Bengali" panose="020B0502040504020204" pitchFamily="34" charset="0"/>
                <a:cs typeface="Noto Sans Bengali" panose="020B0502040504020204" pitchFamily="34" charset="0"/>
              </a:rPr>
              <a:t>ও</a:t>
            </a:r>
            <a:r>
              <a:rPr lang="en-US" sz="4000" b="1" dirty="0" smtClean="0">
                <a:latin typeface="Noto Sans Bengali" panose="020B0502040504020204" pitchFamily="34" charset="0"/>
                <a:cs typeface="Noto Sans Bengali" panose="020B0502040504020204" pitchFamily="34" charset="0"/>
              </a:rPr>
              <a:t>-</a:t>
            </a:r>
            <a:r>
              <a:rPr lang="as-IN" sz="4000" b="1" dirty="0">
                <a:latin typeface="Noto Sans Bengali" panose="020B0502040504020204" pitchFamily="34" charset="0"/>
                <a:cs typeface="Noto Sans Bengali" panose="020B0502040504020204" pitchFamily="34" charset="0"/>
              </a:rPr>
              <a:t>সহ কন্টেন্ট তৈরি করুন!</a:t>
            </a:r>
            <a:endParaRPr lang="as-IN" sz="4000"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3356914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2"/>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3"/>
            <a:stretch>
              <a:fillRect/>
            </a:stretch>
          </a:blipFill>
        </p:spPr>
      </p:sp>
      <p:sp>
        <p:nvSpPr>
          <p:cNvPr id="15" name="TextBox 15"/>
          <p:cNvSpPr txBox="1"/>
          <p:nvPr/>
        </p:nvSpPr>
        <p:spPr>
          <a:xfrm>
            <a:off x="1323656" y="2687283"/>
            <a:ext cx="9649144" cy="5416868"/>
          </a:xfrm>
          <a:prstGeom prst="rect">
            <a:avLst/>
          </a:prstGeom>
        </p:spPr>
        <p:txBody>
          <a:bodyPr wrap="square" lIns="0" tIns="0" rIns="0" bIns="0" rtlCol="0" anchor="t">
            <a:spAutoFit/>
          </a:bodyPr>
          <a:lstStyle/>
          <a:p>
            <a:r>
              <a:rPr lang="as-IN" sz="3200" b="1" dirty="0"/>
              <a:t>ব্যবসায়ের জন্য ফেসবুকে পেজ খোলার নিয়ম:</a:t>
            </a:r>
            <a:endParaRPr lang="as-IN" sz="3200" b="1" dirty="0"/>
          </a:p>
          <a:p>
            <a:r>
              <a:rPr lang="as-IN" sz="3200" b="1" dirty="0"/>
              <a:t>১.</a:t>
            </a:r>
            <a:r>
              <a:rPr lang="as-IN" sz="3200" dirty="0"/>
              <a:t> ফেসবুক অ্যাপে লগইন করুন বা </a:t>
            </a:r>
            <a:r>
              <a:rPr lang="en-US" sz="3200" dirty="0"/>
              <a:t>www.facebook.com-</a:t>
            </a:r>
            <a:r>
              <a:rPr lang="as-IN" sz="3200" dirty="0"/>
              <a:t>এ যান।</a:t>
            </a:r>
            <a:br>
              <a:rPr lang="as-IN" sz="3200" dirty="0"/>
            </a:br>
            <a:r>
              <a:rPr lang="as-IN" sz="3200" b="1" dirty="0"/>
              <a:t>২.</a:t>
            </a:r>
            <a:r>
              <a:rPr lang="as-IN" sz="3200" dirty="0"/>
              <a:t> "</a:t>
            </a:r>
            <a:r>
              <a:rPr lang="en-US" sz="3200" dirty="0"/>
              <a:t>Create" </a:t>
            </a:r>
            <a:r>
              <a:rPr lang="as-IN" sz="3200" dirty="0"/>
              <a:t>বা "তৈরি করুন" বোতামে ক্লিক করে "</a:t>
            </a:r>
            <a:r>
              <a:rPr lang="en-US" sz="3200" dirty="0"/>
              <a:t>Page" </a:t>
            </a:r>
            <a:r>
              <a:rPr lang="as-IN" sz="3200" dirty="0"/>
              <a:t>নির্বাচন করুন।</a:t>
            </a:r>
            <a:br>
              <a:rPr lang="as-IN" sz="3200" dirty="0"/>
            </a:br>
            <a:r>
              <a:rPr lang="as-IN" sz="3200" b="1" dirty="0"/>
              <a:t>৩.</a:t>
            </a:r>
            <a:r>
              <a:rPr lang="as-IN" sz="3200" dirty="0"/>
              <a:t> "</a:t>
            </a:r>
            <a:r>
              <a:rPr lang="en-US" sz="3200" dirty="0"/>
              <a:t>Business or Brand" </a:t>
            </a:r>
            <a:r>
              <a:rPr lang="as-IN" sz="3200" dirty="0"/>
              <a:t>অপশন বেছে নিন ও "</a:t>
            </a:r>
            <a:r>
              <a:rPr lang="en-US" sz="3200" dirty="0"/>
              <a:t>Get Started" </a:t>
            </a:r>
            <a:r>
              <a:rPr lang="as-IN" sz="3200" dirty="0"/>
              <a:t>ক্লিক করুন।</a:t>
            </a:r>
            <a:br>
              <a:rPr lang="as-IN" sz="3200" dirty="0"/>
            </a:br>
            <a:r>
              <a:rPr lang="as-IN" sz="3200" b="1" dirty="0"/>
              <a:t>৪.</a:t>
            </a:r>
            <a:r>
              <a:rPr lang="as-IN" sz="3200" dirty="0"/>
              <a:t> ব্যবসার নাম দিন, বিভাগ (</a:t>
            </a:r>
            <a:r>
              <a:rPr lang="en-US" sz="3200" dirty="0"/>
              <a:t>Category) </a:t>
            </a:r>
            <a:r>
              <a:rPr lang="as-IN" sz="3200" dirty="0"/>
              <a:t>নির্বাচন করুন।</a:t>
            </a:r>
            <a:br>
              <a:rPr lang="as-IN" sz="3200" dirty="0"/>
            </a:br>
            <a:r>
              <a:rPr lang="as-IN" sz="3200" b="1" dirty="0"/>
              <a:t>৫.</a:t>
            </a:r>
            <a:r>
              <a:rPr lang="as-IN" sz="3200" dirty="0"/>
              <a:t> ঠিকানা ও ফোন নম্বর দিন, তারপর "</a:t>
            </a:r>
            <a:r>
              <a:rPr lang="en-US" sz="3200" dirty="0"/>
              <a:t>Continue" </a:t>
            </a:r>
            <a:r>
              <a:rPr lang="as-IN" sz="3200" dirty="0"/>
              <a:t>ক্লিক করুন।</a:t>
            </a:r>
            <a:br>
              <a:rPr lang="as-IN" sz="3200" dirty="0"/>
            </a:br>
            <a:r>
              <a:rPr lang="as-IN" sz="3200" b="1" dirty="0"/>
              <a:t>৬.</a:t>
            </a:r>
            <a:r>
              <a:rPr lang="as-IN" sz="3200" dirty="0"/>
              <a:t> প্রোফাইল ও কভার ছবি আপলোড করুন।</a:t>
            </a:r>
            <a:br>
              <a:rPr lang="as-IN" sz="3200" dirty="0"/>
            </a:br>
            <a:r>
              <a:rPr lang="as-IN" sz="3200" b="1" dirty="0"/>
              <a:t>৭.</a:t>
            </a:r>
            <a:r>
              <a:rPr lang="as-IN" sz="3200" dirty="0"/>
              <a:t> ব্যবসার তথ্য যোগ করুন এবং পেজটি সক্রিয় রাখার জন্য নিয়মিত পোস্ট করুন।</a:t>
            </a:r>
            <a:endParaRPr lang="as-IN" sz="3200" dirty="0"/>
          </a:p>
          <a:p>
            <a:endParaRPr lang="as-IN" sz="3200" dirty="0">
              <a:effectLst/>
            </a:endParaRP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1160033" y="4076700"/>
            <a:ext cx="6629400" cy="1938992"/>
          </a:xfrm>
          <a:prstGeom prst="rect">
            <a:avLst/>
          </a:prstGeom>
        </p:spPr>
        <p:txBody>
          <a:bodyPr wrap="square">
            <a:spAutoFit/>
          </a:bodyPr>
          <a:lstStyle/>
          <a:p>
            <a:pPr lvl="0"/>
            <a:r>
              <a:rPr lang="en-US" sz="2400" dirty="0">
                <a:solidFill>
                  <a:prstClr val="black"/>
                </a:solidFill>
              </a:rPr>
              <a:t>📌 </a:t>
            </a:r>
            <a:r>
              <a:rPr lang="as-IN" sz="2400" b="1" dirty="0">
                <a:solidFill>
                  <a:prstClr val="black"/>
                </a:solidFill>
              </a:rPr>
              <a:t>ভিডিও টিউটোরিয়াল:</a:t>
            </a:r>
            <a:br>
              <a:rPr lang="as-IN" sz="2400" b="1" dirty="0">
                <a:solidFill>
                  <a:prstClr val="black"/>
                </a:solidFill>
              </a:rPr>
            </a:br>
            <a:r>
              <a:rPr lang="en-US" sz="2400" dirty="0">
                <a:solidFill>
                  <a:prstClr val="black"/>
                </a:solidFill>
              </a:rPr>
              <a:t>👉 </a:t>
            </a:r>
            <a:r>
              <a:rPr lang="as-IN" sz="2400" dirty="0">
                <a:solidFill>
                  <a:prstClr val="black"/>
                </a:solidFill>
              </a:rPr>
              <a:t>মোবাইলে ফেসবুক পেজ খোলা:</a:t>
            </a:r>
            <a:r>
              <a:rPr lang="as-IN" sz="2400" dirty="0">
                <a:solidFill>
                  <a:prstClr val="black"/>
                </a:solidFill>
                <a:hlinkClick r:id="rId5"/>
              </a:rPr>
              <a:t> </a:t>
            </a:r>
            <a:r>
              <a:rPr lang="en-US" sz="2400" dirty="0">
                <a:solidFill>
                  <a:prstClr val="black"/>
                </a:solidFill>
                <a:hlinkClick r:id="rId5"/>
              </a:rPr>
              <a:t>https://www.youtube.com/shorts/Q5AGSUq7IdU</a:t>
            </a:r>
            <a:endParaRPr lang="en-US" sz="2400" dirty="0">
              <a:solidFill>
                <a:prstClr val="black"/>
              </a:solidFill>
            </a:endParaRPr>
          </a:p>
          <a:p>
            <a:pPr lvl="0"/>
            <a:r>
              <a:rPr lang="en-US" sz="2400" dirty="0">
                <a:solidFill>
                  <a:prstClr val="black"/>
                </a:solidFill>
              </a:rPr>
              <a:t>👉 </a:t>
            </a:r>
            <a:r>
              <a:rPr lang="as-IN" sz="2400" dirty="0">
                <a:solidFill>
                  <a:prstClr val="black"/>
                </a:solidFill>
              </a:rPr>
              <a:t>ডেস্কটপে ফেসবুক পেজ খোলা:</a:t>
            </a:r>
            <a:r>
              <a:rPr lang="en-US" sz="2400" dirty="0">
                <a:solidFill>
                  <a:prstClr val="black"/>
                </a:solidFill>
              </a:rPr>
              <a:t> </a:t>
            </a:r>
          </a:p>
          <a:p>
            <a:pPr lvl="0"/>
            <a:r>
              <a:rPr lang="en-US" sz="2400" dirty="0">
                <a:solidFill>
                  <a:prstClr val="black"/>
                </a:solidFill>
                <a:hlinkClick r:id="rId6"/>
              </a:rPr>
              <a:t>https://www.youtube.com/watch?v=-BF7-dOWaAA</a:t>
            </a:r>
            <a:endParaRPr lang="en-US" sz="2400" dirty="0">
              <a:solidFill>
                <a:prstClr val="black"/>
              </a:solidFill>
            </a:endParaRPr>
          </a:p>
        </p:txBody>
      </p:sp>
    </p:spTree>
    <p:extLst>
      <p:ext uri="{BB962C8B-B14F-4D97-AF65-F5344CB8AC3E}">
        <p14:creationId xmlns:p14="http://schemas.microsoft.com/office/powerpoint/2010/main" val="33720314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23656" y="2562064"/>
            <a:ext cx="11474040" cy="5416868"/>
          </a:xfrm>
          <a:prstGeom prst="rect">
            <a:avLst/>
          </a:prstGeom>
        </p:spPr>
        <p:txBody>
          <a:bodyPr wrap="square" lIns="0" tIns="0" rIns="0" bIns="0" rtlCol="0" anchor="t">
            <a:spAutoFit/>
          </a:bodyPr>
          <a:lstStyle/>
          <a:p>
            <a:r>
              <a:rPr lang="as-IN" sz="3200" b="1" dirty="0"/>
              <a:t>দারাজে ব্যবসায়িক অ্যাকাউন্ট খোলার ধাপ:</a:t>
            </a:r>
            <a:endParaRPr lang="as-IN" sz="3200" b="1" dirty="0"/>
          </a:p>
          <a:p>
            <a:r>
              <a:rPr lang="en-US" sz="3200" b="1" dirty="0"/>
              <a:t>✅ </a:t>
            </a:r>
            <a:r>
              <a:rPr lang="as-IN" sz="3200" b="1" dirty="0"/>
              <a:t>ধাপ ১:</a:t>
            </a:r>
            <a:r>
              <a:rPr lang="as-IN" sz="3200" dirty="0">
                <a:hlinkClick r:id="rId6"/>
              </a:rPr>
              <a:t> </a:t>
            </a:r>
            <a:r>
              <a:rPr lang="en-US" sz="3200" u="sng" dirty="0" err="1">
                <a:hlinkClick r:id="rId6"/>
              </a:rPr>
              <a:t>Daraz</a:t>
            </a:r>
            <a:r>
              <a:rPr lang="en-US" sz="3200" u="sng" dirty="0">
                <a:hlinkClick r:id="rId6"/>
              </a:rPr>
              <a:t> Seller </a:t>
            </a:r>
            <a:r>
              <a:rPr lang="en-US" sz="3200" u="sng" dirty="0" smtClean="0">
                <a:hlinkClick r:id="rId6"/>
              </a:rPr>
              <a:t>Center</a:t>
            </a:r>
            <a:r>
              <a:rPr lang="en-US" sz="3200" u="sng" dirty="0" smtClean="0"/>
              <a:t> (</a:t>
            </a:r>
            <a:r>
              <a:rPr lang="en-US" sz="3200" dirty="0"/>
              <a:t>https://www.daraz.com.bd/</a:t>
            </a:r>
            <a:r>
              <a:rPr lang="en-US" sz="3200" u="sng" dirty="0" smtClean="0"/>
              <a:t>)</a:t>
            </a:r>
            <a:r>
              <a:rPr lang="en-US" sz="3200" dirty="0" smtClean="0"/>
              <a:t> </a:t>
            </a:r>
            <a:r>
              <a:rPr lang="as-IN" sz="3200" dirty="0"/>
              <a:t>এ যান ও "</a:t>
            </a:r>
            <a:r>
              <a:rPr lang="en-US" sz="3200" dirty="0"/>
              <a:t>Sign Up" </a:t>
            </a:r>
            <a:r>
              <a:rPr lang="as-IN" sz="3200" dirty="0"/>
              <a:t>করুন।</a:t>
            </a:r>
            <a:br>
              <a:rPr lang="as-IN" sz="3200" dirty="0"/>
            </a:br>
            <a:r>
              <a:rPr lang="en-US" sz="3200" b="1" dirty="0"/>
              <a:t>✅ </a:t>
            </a:r>
            <a:r>
              <a:rPr lang="as-IN" sz="3200" b="1" dirty="0"/>
              <a:t>ধাপ ২:</a:t>
            </a:r>
            <a:r>
              <a:rPr lang="as-IN" sz="3200" dirty="0"/>
              <a:t> প্রোফাইল তথ্য (ইমেইল, স্টোরের নাম) পূরণ করুন।</a:t>
            </a:r>
            <a:br>
              <a:rPr lang="as-IN" sz="3200" dirty="0"/>
            </a:br>
            <a:r>
              <a:rPr lang="en-US" sz="3200" b="1" dirty="0"/>
              <a:t>✅ </a:t>
            </a:r>
            <a:r>
              <a:rPr lang="as-IN" sz="3200" b="1" dirty="0"/>
              <a:t>ধাপ ৩:</a:t>
            </a:r>
            <a:r>
              <a:rPr lang="as-IN" sz="3200" dirty="0"/>
              <a:t> পণ্যের তথ্য আপলোড করুন এবং দাম নির্ধারণ করুন।</a:t>
            </a:r>
            <a:br>
              <a:rPr lang="as-IN" sz="3200" dirty="0"/>
            </a:br>
            <a:r>
              <a:rPr lang="en-US" sz="3200" b="1" dirty="0"/>
              <a:t>✅ </a:t>
            </a:r>
            <a:r>
              <a:rPr lang="as-IN" sz="3200" b="1" dirty="0"/>
              <a:t>ধাপ ৪:</a:t>
            </a:r>
            <a:r>
              <a:rPr lang="as-IN" sz="3200" dirty="0"/>
              <a:t> দারাজের প্রচারমূলক টুলস ব্যবহার করুন (ডিসকাউন্ট, ক্যাম্পেইন, বিজ্ঞাপন)।</a:t>
            </a:r>
            <a:br>
              <a:rPr lang="as-IN" sz="3200" dirty="0"/>
            </a:br>
            <a:r>
              <a:rPr lang="en-US" sz="3200" b="1" dirty="0"/>
              <a:t>✅ </a:t>
            </a:r>
            <a:r>
              <a:rPr lang="as-IN" sz="3200" b="1" dirty="0"/>
              <a:t>ধাপ ৫:</a:t>
            </a:r>
            <a:r>
              <a:rPr lang="as-IN" sz="3200" dirty="0"/>
              <a:t> গ্রাহকদের প্রশ্নের উত্তর দিন এবং রিভিউ-রেটিং মনিটর করুন।</a:t>
            </a:r>
            <a:br>
              <a:rPr lang="as-IN" sz="3200" dirty="0"/>
            </a:br>
            <a:r>
              <a:rPr lang="en-US" sz="3200" b="1" dirty="0"/>
              <a:t>✅ </a:t>
            </a:r>
            <a:r>
              <a:rPr lang="as-IN" sz="3200" b="1" dirty="0"/>
              <a:t>ধাপ ৬:</a:t>
            </a:r>
            <a:r>
              <a:rPr lang="as-IN" sz="3200" dirty="0"/>
              <a:t> বিক্রয় থেকে আয় সরাসরি ব্যাংকে স্থানান্তর করুন।</a:t>
            </a:r>
            <a:endParaRPr lang="as-IN" sz="3200" dirty="0"/>
          </a:p>
          <a:p>
            <a:r>
              <a:rPr lang="en-US" sz="3200" dirty="0"/>
              <a:t>📌 </a:t>
            </a:r>
            <a:r>
              <a:rPr lang="as-IN" sz="3200" b="1" dirty="0"/>
              <a:t>দারাজ সেলার হওয়ার ভিডিও গাইড:</a:t>
            </a:r>
            <a:br>
              <a:rPr lang="as-IN" sz="3200" b="1" dirty="0"/>
            </a:br>
            <a:r>
              <a:rPr lang="en-US" sz="3200" dirty="0"/>
              <a:t>👉</a:t>
            </a:r>
            <a:r>
              <a:rPr lang="en-US" sz="3200" dirty="0">
                <a:hlinkClick r:id="rId7"/>
              </a:rPr>
              <a:t> </a:t>
            </a:r>
            <a:r>
              <a:rPr lang="as-IN" sz="3200" u="sng" dirty="0">
                <a:hlinkClick r:id="rId7"/>
              </a:rPr>
              <a:t>দারাজ সেলার অ্যাকাউন্ট খোলার </a:t>
            </a:r>
            <a:r>
              <a:rPr lang="as-IN" sz="3200" u="sng" dirty="0" smtClean="0">
                <a:hlinkClick r:id="rId7"/>
              </a:rPr>
              <a:t>পদ্ধতি</a:t>
            </a:r>
            <a:r>
              <a:rPr lang="en-US" sz="3200" u="sng" dirty="0" smtClean="0"/>
              <a:t> ঃ </a:t>
            </a:r>
            <a:r>
              <a:rPr lang="en-US" sz="3200" dirty="0">
                <a:hlinkClick r:id="rId7"/>
              </a:rPr>
              <a:t>https://</a:t>
            </a:r>
            <a:r>
              <a:rPr lang="en-US" sz="3200" dirty="0" smtClean="0">
                <a:hlinkClick r:id="rId7"/>
              </a:rPr>
              <a:t>www.youtube.com/watch?v=52u4FNFLhSc</a:t>
            </a:r>
            <a:endParaRPr lang="en-US" sz="3200" dirty="0" smtClean="0"/>
          </a:p>
        </p:txBody>
      </p:sp>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421207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358490" y="2781300"/>
            <a:ext cx="11474040" cy="5416868"/>
          </a:xfrm>
          <a:prstGeom prst="rect">
            <a:avLst/>
          </a:prstGeom>
        </p:spPr>
        <p:txBody>
          <a:bodyPr wrap="square" lIns="0" tIns="0" rIns="0" bIns="0" rtlCol="0" anchor="t">
            <a:spAutoFit/>
          </a:bodyPr>
          <a:lstStyle/>
          <a:p>
            <a:r>
              <a:rPr lang="as-IN" sz="3200" b="1" dirty="0">
                <a:latin typeface="Noto Sans Bengali" panose="020B0502040504020204" pitchFamily="34" charset="0"/>
                <a:cs typeface="Noto Sans Bengali" panose="020B0502040504020204" pitchFamily="34" charset="0"/>
              </a:rPr>
              <a:t>ডিজিটাল মার্কেটিংয়ে এআই-এর ব্যবহার:</a:t>
            </a:r>
            <a:endParaRPr lang="as-IN" sz="3200" b="1" dirty="0">
              <a:latin typeface="Noto Sans Bengali" panose="020B0502040504020204" pitchFamily="34" charset="0"/>
              <a:cs typeface="Noto Sans Bengali" panose="020B0502040504020204" pitchFamily="34" charset="0"/>
            </a:endParaRPr>
          </a:p>
          <a:p>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ডেটা বিশ্লেষণ</a:t>
            </a:r>
            <a:r>
              <a:rPr lang="as-IN" sz="3200" dirty="0">
                <a:latin typeface="Noto Sans Bengali" panose="020B0502040504020204" pitchFamily="34" charset="0"/>
                <a:cs typeface="Noto Sans Bengali" panose="020B0502040504020204" pitchFamily="34" charset="0"/>
              </a:rPr>
              <a:t> – গ্রাহকদের পছন্দ ও প্রবণতা বিশ্লেষণ করে।</a:t>
            </a:r>
            <a:br>
              <a:rPr lang="as-IN" sz="3200" dirty="0">
                <a:latin typeface="Noto Sans Bengali" panose="020B0502040504020204" pitchFamily="34" charset="0"/>
                <a:cs typeface="Noto Sans Bengali" panose="020B0502040504020204" pitchFamily="34" charset="0"/>
              </a:rPr>
            </a:br>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সামগ্রী তৈরি</a:t>
            </a:r>
            <a:r>
              <a:rPr lang="as-IN" sz="3200" dirty="0">
                <a:latin typeface="Noto Sans Bengali" panose="020B0502040504020204" pitchFamily="34" charset="0"/>
                <a:cs typeface="Noto Sans Bengali" panose="020B0502040504020204" pitchFamily="34" charset="0"/>
              </a:rPr>
              <a:t> – ব্লগ, সোশ্যাল মিডিয়া পোস্ট, ইমেইল তৈরি করে।</a:t>
            </a:r>
            <a:br>
              <a:rPr lang="as-IN" sz="3200" dirty="0">
                <a:latin typeface="Noto Sans Bengali" panose="020B0502040504020204" pitchFamily="34" charset="0"/>
                <a:cs typeface="Noto Sans Bengali" panose="020B0502040504020204" pitchFamily="34" charset="0"/>
              </a:rPr>
            </a:br>
            <a:r>
              <a:rPr lang="en-US" sz="3200" dirty="0">
                <a:latin typeface="Noto Sans Bengali" panose="020B0502040504020204" pitchFamily="34" charset="0"/>
                <a:cs typeface="Noto Sans Bengali" panose="020B0502040504020204" pitchFamily="34" charset="0"/>
              </a:rPr>
              <a:t>✅ </a:t>
            </a:r>
            <a:r>
              <a:rPr lang="en-US" sz="3200" b="1" dirty="0" err="1" smtClean="0">
                <a:latin typeface="Noto Sans Bengali" panose="020B0502040504020204" pitchFamily="34" charset="0"/>
                <a:cs typeface="Noto Sans Bengali" panose="020B0502040504020204" pitchFamily="34" charset="0"/>
              </a:rPr>
              <a:t>এসই</a:t>
            </a:r>
            <a:r>
              <a:rPr lang="en-US" sz="3200" b="1" dirty="0" err="1">
                <a:latin typeface="Noto Sans Bengali" panose="020B0502040504020204" pitchFamily="34" charset="0"/>
                <a:cs typeface="Noto Sans Bengali" panose="020B0502040504020204" pitchFamily="34" charset="0"/>
              </a:rPr>
              <a:t>ও</a:t>
            </a:r>
            <a:r>
              <a:rPr lang="en-US" sz="3200" b="1" dirty="0" smtClean="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অপটিমাইজেশন</a:t>
            </a:r>
            <a:r>
              <a:rPr lang="as-IN" sz="3200" dirty="0">
                <a:latin typeface="Noto Sans Bengali" panose="020B0502040504020204" pitchFamily="34" charset="0"/>
                <a:cs typeface="Noto Sans Bengali" panose="020B0502040504020204" pitchFamily="34" charset="0"/>
              </a:rPr>
              <a:t> – কীওয়ার্ড গবেষণা, ব্যাকলিংক বিশ্লেষণ করে।</a:t>
            </a:r>
            <a:br>
              <a:rPr lang="as-IN" sz="3200" dirty="0">
                <a:latin typeface="Noto Sans Bengali" panose="020B0502040504020204" pitchFamily="34" charset="0"/>
                <a:cs typeface="Noto Sans Bengali" panose="020B0502040504020204" pitchFamily="34" charset="0"/>
              </a:rPr>
            </a:br>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সোশ্যাল মিডিয়া মার্কেটিং</a:t>
            </a:r>
            <a:r>
              <a:rPr lang="as-IN" sz="3200" dirty="0">
                <a:latin typeface="Noto Sans Bengali" panose="020B0502040504020204" pitchFamily="34" charset="0"/>
                <a:cs typeface="Noto Sans Bengali" panose="020B0502040504020204" pitchFamily="34" charset="0"/>
              </a:rPr>
              <a:t> – পোস্টের সেরা সময় নির্ধারণ ও পারফরম্যান্স বিশ্লেষণ।</a:t>
            </a:r>
            <a:br>
              <a:rPr lang="as-IN" sz="3200" dirty="0">
                <a:latin typeface="Noto Sans Bengali" panose="020B0502040504020204" pitchFamily="34" charset="0"/>
                <a:cs typeface="Noto Sans Bengali" panose="020B0502040504020204" pitchFamily="34" charset="0"/>
              </a:rPr>
            </a:br>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ইমেইল মার্কেটিং</a:t>
            </a:r>
            <a:r>
              <a:rPr lang="as-IN" sz="3200" dirty="0">
                <a:latin typeface="Noto Sans Bengali" panose="020B0502040504020204" pitchFamily="34" charset="0"/>
                <a:cs typeface="Noto Sans Bengali" panose="020B0502040504020204" pitchFamily="34" charset="0"/>
              </a:rPr>
              <a:t> – স্বয়ংক্রিয় ইমেইল ক্যাম্পেইন পরিচালনা করে।</a:t>
            </a:r>
            <a:br>
              <a:rPr lang="as-IN" sz="3200" dirty="0">
                <a:latin typeface="Noto Sans Bengali" panose="020B0502040504020204" pitchFamily="34" charset="0"/>
                <a:cs typeface="Noto Sans Bengali" panose="020B0502040504020204" pitchFamily="34" charset="0"/>
              </a:rPr>
            </a:br>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চ্যাটবট</a:t>
            </a:r>
            <a:r>
              <a:rPr lang="as-IN" sz="3200" dirty="0">
                <a:latin typeface="Noto Sans Bengali" panose="020B0502040504020204" pitchFamily="34" charset="0"/>
                <a:cs typeface="Noto Sans Bengali" panose="020B0502040504020204" pitchFamily="34" charset="0"/>
              </a:rPr>
              <a:t> – গ্রাহক সেবা ও বিক্রয় সহায়তা দেয়।</a:t>
            </a:r>
            <a:br>
              <a:rPr lang="as-IN" sz="3200" dirty="0">
                <a:latin typeface="Noto Sans Bengali" panose="020B0502040504020204" pitchFamily="34" charset="0"/>
                <a:cs typeface="Noto Sans Bengali" panose="020B0502040504020204" pitchFamily="34" charset="0"/>
              </a:rPr>
            </a:br>
            <a:r>
              <a:rPr lang="en-US" sz="3200" dirty="0">
                <a:latin typeface="Noto Sans Bengali" panose="020B0502040504020204" pitchFamily="34" charset="0"/>
                <a:cs typeface="Noto Sans Bengali" panose="020B0502040504020204" pitchFamily="34" charset="0"/>
              </a:rPr>
              <a:t>✅ </a:t>
            </a:r>
            <a:r>
              <a:rPr lang="as-IN" sz="3200" b="1" dirty="0">
                <a:latin typeface="Noto Sans Bengali" panose="020B0502040504020204" pitchFamily="34" charset="0"/>
                <a:cs typeface="Noto Sans Bengali" panose="020B0502040504020204" pitchFamily="34" charset="0"/>
              </a:rPr>
              <a:t>বিজ্ঞাপন অপ্টিমাইজেশন</a:t>
            </a:r>
            <a:r>
              <a:rPr lang="as-IN" sz="3200" dirty="0">
                <a:latin typeface="Noto Sans Bengali" panose="020B0502040504020204" pitchFamily="34" charset="0"/>
                <a:cs typeface="Noto Sans Bengali" panose="020B0502040504020204" pitchFamily="34" charset="0"/>
              </a:rPr>
              <a:t> – লক্ষ্যবস্তু নির্ধারণ ও কার্যকারিতা মূল্যায়ন।</a:t>
            </a:r>
            <a:endParaRPr lang="as-IN" sz="3200"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51622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4347341"/>
            <a:ext cx="11474040" cy="1846659"/>
          </a:xfrm>
          <a:prstGeom prst="rect">
            <a:avLst/>
          </a:prstGeom>
        </p:spPr>
        <p:txBody>
          <a:bodyPr wrap="square" lIns="0" tIns="0" rIns="0" bIns="0" rtlCol="0" anchor="t">
            <a:spAutoFit/>
          </a:bodyPr>
          <a:lstStyle/>
          <a:p>
            <a:r>
              <a:rPr lang="as-IN" sz="6000" dirty="0">
                <a:latin typeface="Noto Sans Bengali" panose="020B0502040504020204" pitchFamily="34" charset="0"/>
                <a:cs typeface="Noto Sans Bengali" panose="020B0502040504020204" pitchFamily="34" charset="0"/>
              </a:rPr>
              <a:t>অধিবেশন # ২৭: ডিজিটাল কমিউনিকেশনের শিষ্টাচার</a:t>
            </a:r>
            <a:endParaRPr lang="as-IN" sz="6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1703386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1231106"/>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অধিবেশন # ২৭: ডিজিটাল কমিউনিকেশনের শিষ্টাচার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47102" y="5053300"/>
            <a:ext cx="10552223" cy="1938992"/>
          </a:xfrm>
          <a:prstGeom prst="rect">
            <a:avLst/>
          </a:prstGeom>
        </p:spPr>
        <p:txBody>
          <a:bodyPr wrap="square">
            <a:spAutoFit/>
          </a:bodyPr>
          <a:lstStyle/>
          <a:p>
            <a:r>
              <a:rPr lang="as-IN" sz="4000" dirty="0">
                <a:solidFill>
                  <a:srgbClr val="000000"/>
                </a:solidFill>
                <a:latin typeface="Noto Sans Bengali" panose="020B0502040504020204" pitchFamily="34" charset="0"/>
                <a:cs typeface="Noto Sans Bengali" panose="020B0502040504020204" pitchFamily="34" charset="0"/>
              </a:rPr>
              <a:t>অধিবেশনে প্রশিক্ষণার্থীদের ডিজিটাল কমিউনিকেশনের বিভিন্ন মাধ্যম এবং এর যথাযথ ব্যবহারের কৌশল সম্পর্কে ধারণা প্রদান করা </a:t>
            </a:r>
            <a:endParaRPr lang="en-US" sz="4000" dirty="0">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3889085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কমিউনিকেশনের বিভিন্ন ক্ষেত্র: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87965" y="4406446"/>
            <a:ext cx="11409731" cy="2554545"/>
          </a:xfrm>
          <a:prstGeom prst="rect">
            <a:avLst/>
          </a:prstGeom>
        </p:spPr>
        <p:txBody>
          <a:bodyPr wrap="square">
            <a:spAutoFit/>
          </a:bodyPr>
          <a:lstStyle/>
          <a:p>
            <a:r>
              <a:rPr lang="as-IN" sz="3200" dirty="0">
                <a:latin typeface="Noto Sans Bengali" panose="020B0502040504020204" pitchFamily="34" charset="0"/>
                <a:cs typeface="Noto Sans Bengali" panose="020B0502040504020204" pitchFamily="34" charset="0"/>
              </a:rPr>
              <a:t>১. তথ্য প্রযুক্তি ও নিরাপত্তা:</a:t>
            </a:r>
            <a:endParaRPr lang="as-IN" sz="3200" b="1" dirty="0">
              <a:latin typeface="Noto Sans Bengali" panose="020B0502040504020204" pitchFamily="34" charset="0"/>
              <a:cs typeface="Noto Sans Bengali" panose="020B0502040504020204" pitchFamily="34" charset="0"/>
            </a:endParaRPr>
          </a:p>
          <a:p>
            <a:pPr fontAlgn="base"/>
            <a:r>
              <a:rPr lang="as-IN" sz="3200" dirty="0">
                <a:latin typeface="Noto Sans Bengali" panose="020B0502040504020204" pitchFamily="34" charset="0"/>
                <a:cs typeface="Noto Sans Bengali" panose="020B0502040504020204" pitchFamily="34" charset="0"/>
              </a:rPr>
              <a:t>ইন্টারনেট: বিশ্বের প্রতিটি কোণায় তথ্য পৌঁছে দেওয়ার এক অসাধারণ মাধ্যম।</a:t>
            </a:r>
          </a:p>
          <a:p>
            <a:pPr fontAlgn="base"/>
            <a:r>
              <a:rPr lang="as-IN" sz="3200" dirty="0">
                <a:latin typeface="Noto Sans Bengali" panose="020B0502040504020204" pitchFamily="34" charset="0"/>
                <a:cs typeface="Noto Sans Bengali" panose="020B0502040504020204" pitchFamily="34" charset="0"/>
              </a:rPr>
              <a:t>ক্লাউড কম্পিউটিং: তথ্য সংরক্ষণ ও ভাগাভাগির আধুনিক পদ্ধতি।</a:t>
            </a:r>
          </a:p>
          <a:p>
            <a:pPr fontAlgn="base"/>
            <a:r>
              <a:rPr lang="as-IN" sz="3200" dirty="0">
                <a:latin typeface="Noto Sans Bengali" panose="020B0502040504020204" pitchFamily="34" charset="0"/>
                <a:cs typeface="Noto Sans Bengali" panose="020B0502040504020204" pitchFamily="34" charset="0"/>
              </a:rPr>
              <a:t>সাইবার নিরাপত্তা: ডিজিটাল জগতে নিরাপদ থাকার কৌশল।</a:t>
            </a:r>
          </a:p>
        </p:txBody>
      </p:sp>
    </p:spTree>
    <p:extLst>
      <p:ext uri="{BB962C8B-B14F-4D97-AF65-F5344CB8AC3E}">
        <p14:creationId xmlns:p14="http://schemas.microsoft.com/office/powerpoint/2010/main" val="3834064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কমিউনিকেশনের বিভিন্ন ক্ষেত্র: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87965" y="4406446"/>
            <a:ext cx="11409731" cy="3046988"/>
          </a:xfrm>
          <a:prstGeom prst="rect">
            <a:avLst/>
          </a:prstGeom>
        </p:spPr>
        <p:txBody>
          <a:bodyPr wrap="square">
            <a:spAutoFit/>
          </a:bodyPr>
          <a:lstStyle/>
          <a:p>
            <a:r>
              <a:rPr lang="as-IN" sz="3200" dirty="0">
                <a:latin typeface="Noto Sans Bengali" panose="020B0502040504020204" pitchFamily="34" charset="0"/>
                <a:cs typeface="Noto Sans Bengali" panose="020B0502040504020204" pitchFamily="34" charset="0"/>
              </a:rPr>
              <a:t>২. যোগাযোগ ও সামাজিক মাধ্যম:</a:t>
            </a:r>
            <a:endParaRPr lang="as-IN" sz="3200" b="1" dirty="0">
              <a:latin typeface="Noto Sans Bengali" panose="020B0502040504020204" pitchFamily="34" charset="0"/>
              <a:cs typeface="Noto Sans Bengali" panose="020B0502040504020204" pitchFamily="34" charset="0"/>
            </a:endParaRPr>
          </a:p>
          <a:p>
            <a:pPr fontAlgn="base"/>
            <a:r>
              <a:rPr lang="as-IN" sz="3200" dirty="0">
                <a:latin typeface="Noto Sans Bengali" panose="020B0502040504020204" pitchFamily="34" charset="0"/>
                <a:cs typeface="Noto Sans Bengali" panose="020B0502040504020204" pitchFamily="34" charset="0"/>
              </a:rPr>
              <a:t>সোশ্যাল মিডিয়া: ফেসবুক, টুইটার, ইনস্টাগ্রাম আমাদের বিশ্বকে কাছাকাছি নিয়ে এসেছে।</a:t>
            </a:r>
          </a:p>
          <a:p>
            <a:pPr fontAlgn="base"/>
            <a:r>
              <a:rPr lang="as-IN" sz="3200" dirty="0">
                <a:latin typeface="Noto Sans Bengali" panose="020B0502040504020204" pitchFamily="34" charset="0"/>
                <a:cs typeface="Noto Sans Bengali" panose="020B0502040504020204" pitchFamily="34" charset="0"/>
              </a:rPr>
              <a:t>ভিডিও কনফারেন্সিং: দূরত্ব ঘুচিয়ে মুহূর্তেই ভার্চুয়াল সভা করার সুযোগ।</a:t>
            </a:r>
          </a:p>
          <a:p>
            <a:pPr fontAlgn="base"/>
            <a:r>
              <a:rPr lang="as-IN" sz="3200" dirty="0">
                <a:latin typeface="Noto Sans Bengali" panose="020B0502040504020204" pitchFamily="34" charset="0"/>
                <a:cs typeface="Noto Sans Bengali" panose="020B0502040504020204" pitchFamily="34" charset="0"/>
              </a:rPr>
              <a:t>মোবাইল কমিউনিকেশন: যেকোনো সময়, যেকোনো স্থানে সহজ যোগাযোগের অন্যতম উপায়।</a:t>
            </a:r>
          </a:p>
        </p:txBody>
      </p:sp>
    </p:spTree>
    <p:extLst>
      <p:ext uri="{BB962C8B-B14F-4D97-AF65-F5344CB8AC3E}">
        <p14:creationId xmlns:p14="http://schemas.microsoft.com/office/powerpoint/2010/main" val="2198777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কমিউনিকেশনের বিভিন্ন ক্ষেত্র: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87965" y="4406446"/>
            <a:ext cx="11409731" cy="2554545"/>
          </a:xfrm>
          <a:prstGeom prst="rect">
            <a:avLst/>
          </a:prstGeom>
        </p:spPr>
        <p:txBody>
          <a:bodyPr wrap="square">
            <a:spAutoFit/>
          </a:bodyPr>
          <a:lstStyle/>
          <a:p>
            <a:r>
              <a:rPr lang="as-IN" sz="3200" dirty="0">
                <a:latin typeface="Noto Sans Bengali" panose="020B0502040504020204" pitchFamily="34" charset="0"/>
                <a:cs typeface="Noto Sans Bengali" panose="020B0502040504020204" pitchFamily="34" charset="0"/>
              </a:rPr>
              <a:t>৩. বিনোদন ও ডিজিটাল মাধ্যম:</a:t>
            </a:r>
            <a:endParaRPr lang="as-IN" sz="3200" b="1" dirty="0">
              <a:latin typeface="Noto Sans Bengali" panose="020B0502040504020204" pitchFamily="34" charset="0"/>
              <a:cs typeface="Noto Sans Bengali" panose="020B0502040504020204" pitchFamily="34" charset="0"/>
            </a:endParaRPr>
          </a:p>
          <a:p>
            <a:pPr fontAlgn="base"/>
            <a:r>
              <a:rPr lang="as-IN" sz="3200" dirty="0">
                <a:latin typeface="Noto Sans Bengali" panose="020B0502040504020204" pitchFamily="34" charset="0"/>
                <a:cs typeface="Noto Sans Bengali" panose="020B0502040504020204" pitchFamily="34" charset="0"/>
              </a:rPr>
              <a:t>স্ট্রিমিং প্ল্যাটফর্ম: নেটফ্লিক্স, ইউটিউব, স্পটিফাই আমাদের বিনোদনের ধরণ বদলে দিয়েছে।</a:t>
            </a:r>
          </a:p>
          <a:p>
            <a:pPr fontAlgn="base"/>
            <a:r>
              <a:rPr lang="as-IN" sz="3200" dirty="0">
                <a:latin typeface="Noto Sans Bengali" panose="020B0502040504020204" pitchFamily="34" charset="0"/>
                <a:cs typeface="Noto Sans Bengali" panose="020B0502040504020204" pitchFamily="34" charset="0"/>
              </a:rPr>
              <a:t>অনলাইন গেমিং: বিশ্বজুড়ে গেমারদের একসঙ্গে যুক্ত করার এক মাধ্যম।</a:t>
            </a:r>
          </a:p>
          <a:p>
            <a:pPr fontAlgn="base"/>
            <a:r>
              <a:rPr lang="as-IN" sz="3200" dirty="0">
                <a:latin typeface="Noto Sans Bengali" panose="020B0502040504020204" pitchFamily="34" charset="0"/>
                <a:cs typeface="Noto Sans Bengali" panose="020B0502040504020204" pitchFamily="34" charset="0"/>
              </a:rPr>
              <a:t>সোশ্যাল মিডিয়া ইনফ্লুয়েন্সার: নতুন কর্মসংস্থানের সুযোগ সৃষ্টি করছে।</a:t>
            </a:r>
          </a:p>
        </p:txBody>
      </p:sp>
    </p:spTree>
    <p:extLst>
      <p:ext uri="{BB962C8B-B14F-4D97-AF65-F5344CB8AC3E}">
        <p14:creationId xmlns:p14="http://schemas.microsoft.com/office/powerpoint/2010/main" val="464770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কমিউনিকেশনের বিভিন্ন ক্ষেত্র: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87965" y="4406446"/>
            <a:ext cx="11409731" cy="1569660"/>
          </a:xfrm>
          <a:prstGeom prst="rect">
            <a:avLst/>
          </a:prstGeom>
        </p:spPr>
        <p:txBody>
          <a:bodyPr wrap="square">
            <a:spAutoFit/>
          </a:bodyPr>
          <a:lstStyle/>
          <a:p>
            <a:r>
              <a:rPr lang="as-IN" sz="3200" dirty="0">
                <a:latin typeface="Noto Sans Bengali" panose="020B0502040504020204" pitchFamily="34" charset="0"/>
                <a:cs typeface="Noto Sans Bengali" panose="020B0502040504020204" pitchFamily="34" charset="0"/>
              </a:rPr>
              <a:t>৪. শিক্ষা ও জ্ঞানার্জন:</a:t>
            </a:r>
            <a:endParaRPr lang="as-IN" sz="3200" b="1" dirty="0">
              <a:latin typeface="Noto Sans Bengali" panose="020B0502040504020204" pitchFamily="34" charset="0"/>
              <a:cs typeface="Noto Sans Bengali" panose="020B0502040504020204" pitchFamily="34" charset="0"/>
            </a:endParaRPr>
          </a:p>
          <a:p>
            <a:pPr fontAlgn="base"/>
            <a:r>
              <a:rPr lang="as-IN" sz="3200" dirty="0">
                <a:latin typeface="Noto Sans Bengali" panose="020B0502040504020204" pitchFamily="34" charset="0"/>
                <a:cs typeface="Noto Sans Bengali" panose="020B0502040504020204" pitchFamily="34" charset="0"/>
              </a:rPr>
              <a:t>অনলাইন শিক্ষা: বিশ্বের সেরা শিক্ষকদের কাছ থেকে শেখার সুযোগ।</a:t>
            </a:r>
          </a:p>
          <a:p>
            <a:pPr fontAlgn="base"/>
            <a:r>
              <a:rPr lang="as-IN" sz="3200" dirty="0">
                <a:latin typeface="Noto Sans Bengali" panose="020B0502040504020204" pitchFamily="34" charset="0"/>
                <a:cs typeface="Noto Sans Bengali" panose="020B0502040504020204" pitchFamily="34" charset="0"/>
              </a:rPr>
              <a:t>মোবাইল লার্নিং: স্মার্টফোনের মাধ্যমে সহজ ও স্বয়ংক্রিয় শিক্ষা গ্রহণ।</a:t>
            </a:r>
          </a:p>
        </p:txBody>
      </p:sp>
    </p:spTree>
    <p:extLst>
      <p:ext uri="{BB962C8B-B14F-4D97-AF65-F5344CB8AC3E}">
        <p14:creationId xmlns:p14="http://schemas.microsoft.com/office/powerpoint/2010/main" val="1907866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কমিউনিকেশনের শিষ্টাচার: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87965" y="4406446"/>
            <a:ext cx="11409731" cy="2554545"/>
          </a:xfrm>
          <a:prstGeom prst="rect">
            <a:avLst/>
          </a:prstGeom>
        </p:spPr>
        <p:txBody>
          <a:bodyPr wrap="square">
            <a:spAutoFit/>
          </a:bodyPr>
          <a:lstStyle/>
          <a:p>
            <a:r>
              <a:rPr lang="as-IN" sz="4000" dirty="0">
                <a:latin typeface="Noto Sans Bengali" panose="020B0502040504020204" pitchFamily="34" charset="0"/>
                <a:cs typeface="Noto Sans Bengali" panose="020B0502040504020204" pitchFamily="34" charset="0"/>
              </a:rPr>
              <a:t>১. ভাষা ও শব্দচয়ন:</a:t>
            </a:r>
            <a:endParaRPr lang="as-IN" sz="4000" b="1" dirty="0">
              <a:latin typeface="Noto Sans Bengali" panose="020B0502040504020204" pitchFamily="34" charset="0"/>
              <a:cs typeface="Noto Sans Bengali" panose="020B0502040504020204" pitchFamily="34" charset="0"/>
            </a:endParaRPr>
          </a:p>
          <a:p>
            <a:pPr fontAlgn="base"/>
            <a:r>
              <a:rPr lang="as-IN" sz="4000" dirty="0">
                <a:latin typeface="Noto Sans Bengali" panose="020B0502040504020204" pitchFamily="34" charset="0"/>
                <a:cs typeface="Noto Sans Bengali" panose="020B0502040504020204" pitchFamily="34" charset="0"/>
              </a:rPr>
              <a:t>সহজ ও বোধগম্য ভাষা ব্যবহার করা।</a:t>
            </a:r>
          </a:p>
          <a:p>
            <a:pPr fontAlgn="base"/>
            <a:r>
              <a:rPr lang="as-IN" sz="4000" dirty="0">
                <a:latin typeface="Noto Sans Bengali" panose="020B0502040504020204" pitchFamily="34" charset="0"/>
                <a:cs typeface="Noto Sans Bengali" panose="020B0502040504020204" pitchFamily="34" charset="0"/>
              </a:rPr>
              <a:t>অশোভন শব্দ এড়িয়ে চলা।</a:t>
            </a:r>
          </a:p>
          <a:p>
            <a:pPr fontAlgn="base"/>
            <a:r>
              <a:rPr lang="as-IN" sz="4000" dirty="0">
                <a:latin typeface="Noto Sans Bengali" panose="020B0502040504020204" pitchFamily="34" charset="0"/>
                <a:cs typeface="Noto Sans Bengali" panose="020B0502040504020204" pitchFamily="34" charset="0"/>
              </a:rPr>
              <a:t>তথ্য সংক্ষেপে ও স্পষ্টভাবে উপস্থাপন করা।</a:t>
            </a:r>
          </a:p>
        </p:txBody>
      </p:sp>
    </p:spTree>
    <p:extLst>
      <p:ext uri="{BB962C8B-B14F-4D97-AF65-F5344CB8AC3E}">
        <p14:creationId xmlns:p14="http://schemas.microsoft.com/office/powerpoint/2010/main" val="1739408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কমিউনিকেশনের শিষ্টাচার: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87965" y="4406446"/>
            <a:ext cx="11409731" cy="2062103"/>
          </a:xfrm>
          <a:prstGeom prst="rect">
            <a:avLst/>
          </a:prstGeom>
        </p:spPr>
        <p:txBody>
          <a:bodyPr wrap="square">
            <a:spAutoFit/>
          </a:bodyPr>
          <a:lstStyle/>
          <a:p>
            <a:r>
              <a:rPr lang="as-IN" sz="3200" dirty="0">
                <a:latin typeface="Noto Sans Bengali" panose="020B0502040504020204" pitchFamily="34" charset="0"/>
                <a:cs typeface="Noto Sans Bengali" panose="020B0502040504020204" pitchFamily="34" charset="0"/>
              </a:rPr>
              <a:t>২. উপস্থাপনা ও ভাবপ্রকাশ:</a:t>
            </a:r>
            <a:endParaRPr lang="as-IN" sz="3200" b="1" dirty="0">
              <a:latin typeface="Noto Sans Bengali" panose="020B0502040504020204" pitchFamily="34" charset="0"/>
              <a:cs typeface="Noto Sans Bengali" panose="020B0502040504020204" pitchFamily="34" charset="0"/>
            </a:endParaRPr>
          </a:p>
          <a:p>
            <a:pPr fontAlgn="base"/>
            <a:r>
              <a:rPr lang="as-IN" sz="3200" dirty="0">
                <a:latin typeface="Noto Sans Bengali" panose="020B0502040504020204" pitchFamily="34" charset="0"/>
                <a:cs typeface="Noto Sans Bengali" panose="020B0502040504020204" pitchFamily="34" charset="0"/>
              </a:rPr>
              <a:t>সত্যতা ও স্বচ্ছতা বজায় রাখা।</a:t>
            </a:r>
          </a:p>
          <a:p>
            <a:pPr fontAlgn="base"/>
            <a:r>
              <a:rPr lang="as-IN" sz="3200" dirty="0">
                <a:latin typeface="Noto Sans Bengali" panose="020B0502040504020204" pitchFamily="34" charset="0"/>
                <a:cs typeface="Noto Sans Bengali" panose="020B0502040504020204" pitchFamily="34" charset="0"/>
              </a:rPr>
              <a:t>সংক্ষিপ্ত অথচ তথ্যবহুল উপস্থাপনা করা।</a:t>
            </a:r>
          </a:p>
          <a:p>
            <a:pPr fontAlgn="base"/>
            <a:r>
              <a:rPr lang="as-IN" sz="3200" dirty="0">
                <a:latin typeface="Noto Sans Bengali" panose="020B0502040504020204" pitchFamily="34" charset="0"/>
                <a:cs typeface="Noto Sans Bengali" panose="020B0502040504020204" pitchFamily="34" charset="0"/>
              </a:rPr>
              <a:t>শ্রোতার দৃষ্টিভঙ্গি বুঝে যোগাযোগ করা।</a:t>
            </a:r>
          </a:p>
        </p:txBody>
      </p:sp>
    </p:spTree>
    <p:extLst>
      <p:ext uri="{BB962C8B-B14F-4D97-AF65-F5344CB8AC3E}">
        <p14:creationId xmlns:p14="http://schemas.microsoft.com/office/powerpoint/2010/main" val="2920212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কমিউনিকেশনের শিষ্টাচার: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87965" y="4406446"/>
            <a:ext cx="11409731" cy="2062103"/>
          </a:xfrm>
          <a:prstGeom prst="rect">
            <a:avLst/>
          </a:prstGeom>
        </p:spPr>
        <p:txBody>
          <a:bodyPr wrap="square">
            <a:spAutoFit/>
          </a:bodyPr>
          <a:lstStyle/>
          <a:p>
            <a:r>
              <a:rPr lang="as-IN" sz="3200" dirty="0">
                <a:latin typeface="Noto Sans Bengali" panose="020B0502040504020204" pitchFamily="34" charset="0"/>
                <a:cs typeface="Noto Sans Bengali" panose="020B0502040504020204" pitchFamily="34" charset="0"/>
              </a:rPr>
              <a:t>৩. ডিজিটাল নৈতিকতা:</a:t>
            </a:r>
            <a:endParaRPr lang="as-IN" sz="3200" b="1" dirty="0">
              <a:latin typeface="Noto Sans Bengali" panose="020B0502040504020204" pitchFamily="34" charset="0"/>
              <a:cs typeface="Noto Sans Bengali" panose="020B0502040504020204" pitchFamily="34" charset="0"/>
            </a:endParaRPr>
          </a:p>
          <a:p>
            <a:pPr fontAlgn="base"/>
            <a:r>
              <a:rPr lang="as-IN" sz="3200" dirty="0">
                <a:latin typeface="Noto Sans Bengali" panose="020B0502040504020204" pitchFamily="34" charset="0"/>
                <a:cs typeface="Noto Sans Bengali" panose="020B0502040504020204" pitchFamily="34" charset="0"/>
              </a:rPr>
              <a:t>ব্যক্তিগত তথ্যের গোপনীয়তা রক্ষা করা।</a:t>
            </a:r>
          </a:p>
          <a:p>
            <a:pPr fontAlgn="base"/>
            <a:r>
              <a:rPr lang="as-IN" sz="3200" dirty="0">
                <a:latin typeface="Noto Sans Bengali" panose="020B0502040504020204" pitchFamily="34" charset="0"/>
                <a:cs typeface="Noto Sans Bengali" panose="020B0502040504020204" pitchFamily="34" charset="0"/>
              </a:rPr>
              <a:t>অনলাইন নিরাপত্তা নিশ্চিত করা।</a:t>
            </a:r>
          </a:p>
          <a:p>
            <a:pPr fontAlgn="base"/>
            <a:r>
              <a:rPr lang="as-IN" sz="3200" dirty="0">
                <a:latin typeface="Noto Sans Bengali" panose="020B0502040504020204" pitchFamily="34" charset="0"/>
                <a:cs typeface="Noto Sans Bengali" panose="020B0502040504020204" pitchFamily="34" charset="0"/>
              </a:rPr>
              <a:t>সাইবার বুলিং এড়িয়ে চলা।</a:t>
            </a:r>
          </a:p>
        </p:txBody>
      </p:sp>
    </p:spTree>
    <p:extLst>
      <p:ext uri="{BB962C8B-B14F-4D97-AF65-F5344CB8AC3E}">
        <p14:creationId xmlns:p14="http://schemas.microsoft.com/office/powerpoint/2010/main" val="3036054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ডিজিটাল কমিউনিকেশনের শিষ্টাচার:</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87965" y="4406446"/>
            <a:ext cx="11409731" cy="2062103"/>
          </a:xfrm>
          <a:prstGeom prst="rect">
            <a:avLst/>
          </a:prstGeom>
        </p:spPr>
        <p:txBody>
          <a:bodyPr wrap="square">
            <a:spAutoFit/>
          </a:bodyPr>
          <a:lstStyle/>
          <a:p>
            <a:r>
              <a:rPr lang="as-IN" sz="3200" dirty="0">
                <a:latin typeface="Noto Sans Bengali" panose="020B0502040504020204" pitchFamily="34" charset="0"/>
                <a:cs typeface="Noto Sans Bengali" panose="020B0502040504020204" pitchFamily="34" charset="0"/>
              </a:rPr>
              <a:t>৪. প্রযুক্তিগত শুদ্ধতা:</a:t>
            </a:r>
            <a:endParaRPr lang="as-IN" sz="3200" b="1" dirty="0">
              <a:latin typeface="Noto Sans Bengali" panose="020B0502040504020204" pitchFamily="34" charset="0"/>
              <a:cs typeface="Noto Sans Bengali" panose="020B0502040504020204" pitchFamily="34" charset="0"/>
            </a:endParaRPr>
          </a:p>
          <a:p>
            <a:pPr fontAlgn="base"/>
            <a:r>
              <a:rPr lang="as-IN" sz="3200" dirty="0">
                <a:latin typeface="Noto Sans Bengali" panose="020B0502040504020204" pitchFamily="34" charset="0"/>
                <a:cs typeface="Noto Sans Bengali" panose="020B0502040504020204" pitchFamily="34" charset="0"/>
              </a:rPr>
              <a:t>বানান ও ব্যাকরণ ঠিক রাখা।</a:t>
            </a:r>
          </a:p>
          <a:p>
            <a:pPr fontAlgn="base"/>
            <a:r>
              <a:rPr lang="as-IN" sz="3200" dirty="0">
                <a:latin typeface="Noto Sans Bengali" panose="020B0502040504020204" pitchFamily="34" charset="0"/>
                <a:cs typeface="Noto Sans Bengali" panose="020B0502040504020204" pitchFamily="34" charset="0"/>
              </a:rPr>
              <a:t>সঠিক বিরামচিহ্ন ব্যবহার করা।</a:t>
            </a:r>
          </a:p>
          <a:p>
            <a:pPr fontAlgn="base"/>
            <a:r>
              <a:rPr lang="as-IN" sz="3200" dirty="0">
                <a:latin typeface="Noto Sans Bengali" panose="020B0502040504020204" pitchFamily="34" charset="0"/>
                <a:cs typeface="Noto Sans Bengali" panose="020B0502040504020204" pitchFamily="34" charset="0"/>
              </a:rPr>
              <a:t>তথ্য উপস্থাপনার শৈলী পরিশীলিত করা।</a:t>
            </a:r>
          </a:p>
        </p:txBody>
      </p:sp>
    </p:spTree>
    <p:extLst>
      <p:ext uri="{BB962C8B-B14F-4D97-AF65-F5344CB8AC3E}">
        <p14:creationId xmlns:p14="http://schemas.microsoft.com/office/powerpoint/2010/main" val="26491566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2769989"/>
          </a:xfrm>
          <a:prstGeom prst="rect">
            <a:avLst/>
          </a:prstGeom>
        </p:spPr>
        <p:txBody>
          <a:bodyPr wrap="square" lIns="0" tIns="0" rIns="0" bIns="0" rtlCol="0" anchor="t">
            <a:spAutoFit/>
          </a:bodyPr>
          <a:lstStyle/>
          <a:p>
            <a:r>
              <a:rPr lang="as-IN" sz="6000" b="1" dirty="0">
                <a:latin typeface="Noto Sans Bengali" panose="020B0502040504020204" pitchFamily="34" charset="0"/>
                <a:cs typeface="Noto Sans Bengali" panose="020B0502040504020204" pitchFamily="34" charset="0"/>
              </a:rPr>
              <a:t>অধিবেশন # ২৮: ক্রেতা ও ভোক্তার তথ্য সংরক্ষণের গুরুত্ব ও পদ্ধতি</a:t>
            </a:r>
            <a:endParaRPr lang="as-IN" sz="6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2309940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1231106"/>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অধিবেশন # ২৮: ক্রেতা ও ভোক্তার তথ্য সংরক্ষণের গুরুত্ব ও পদ্ধতি</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423135" y="4841867"/>
            <a:ext cx="11561794" cy="2985433"/>
          </a:xfrm>
          <a:prstGeom prst="rect">
            <a:avLst/>
          </a:prstGeom>
        </p:spPr>
        <p:txBody>
          <a:bodyPr wrap="square">
            <a:spAutoFit/>
          </a:bodyPr>
          <a:lstStyle/>
          <a:p>
            <a:pPr>
              <a:spcBef>
                <a:spcPts val="1200"/>
              </a:spcBef>
              <a:spcAft>
                <a:spcPts val="1200"/>
              </a:spcAft>
            </a:pPr>
            <a:r>
              <a:rPr lang="as-IN" sz="2400" dirty="0">
                <a:solidFill>
                  <a:srgbClr val="000000"/>
                </a:solidFill>
                <a:latin typeface="Noto Sans Bengali" panose="020B0502040504020204" pitchFamily="34" charset="0"/>
                <a:cs typeface="Noto Sans Bengali" panose="020B0502040504020204" pitchFamily="34" charset="0"/>
              </a:rPr>
              <a:t>কল্পনা করুন, আপনি একটি ছোট ব্যবসা পরিচালনা করছেন। প্রতিদিন অসংখ্য ক্রেতা আসে, কেউ কেনাকাটা করে, কেউ শুধু দেখে চলে যায়। কিন্তু আপনি যদি তাদের সম্পর্কে কিছুই না জানেন, তাহলে কীভাবে তাদের জন্য আরও ভালো সেবা প্রদান করবেন? যদি একজন গ্রাহক এক মাস পর ফিরে আসে এবং বলে, “আমি আগেরবার যে পণ্যটি কিনেছিলাম, সেটির নতুন মডেল আছে কি?” – আপনি কি সঙ্গে সঙ্গে তার নাম বা আগের ক্রয়ের তথ্য বের করতে পারবেন?</a:t>
            </a:r>
            <a:endParaRPr lang="as-IN" sz="2400" dirty="0">
              <a:latin typeface="Noto Sans Bengali" panose="020B0502040504020204" pitchFamily="34" charset="0"/>
              <a:cs typeface="Noto Sans Bengali" panose="020B0502040504020204" pitchFamily="34" charset="0"/>
            </a:endParaRPr>
          </a:p>
          <a:p>
            <a:pPr>
              <a:spcBef>
                <a:spcPts val="1200"/>
              </a:spcBef>
              <a:spcAft>
                <a:spcPts val="1200"/>
              </a:spcAft>
            </a:pPr>
            <a:r>
              <a:rPr lang="as-IN" sz="2400" dirty="0">
                <a:solidFill>
                  <a:srgbClr val="000000"/>
                </a:solidFill>
                <a:latin typeface="Noto Sans Bengali" panose="020B0502040504020204" pitchFamily="34" charset="0"/>
                <a:cs typeface="Noto Sans Bengali" panose="020B0502040504020204" pitchFamily="34" charset="0"/>
              </a:rPr>
              <a:t>এই কারণেই ক্রেতা ও ভোক্তার তথ্য সংরক্ষণ করা জরুরি। এটি ব্যবসার বিকাশে সহায়তা করে, গ্রাহকের সন্তুষ্টি বাড়ায় এবং দীর্ঘমেয়াদে ব্যবসাকে লাভজনক করে তোলে।</a:t>
            </a:r>
            <a:endParaRPr lang="as-IN" sz="24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24082062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তথ্য সংরক্ষণের গুরুত্বপূর্ণ বিষয়:</a:t>
            </a:r>
            <a:endParaRPr lang="as-IN" sz="4800" b="1"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41241" y="4028985"/>
            <a:ext cx="11409395" cy="4524315"/>
          </a:xfrm>
          <a:prstGeom prst="rect">
            <a:avLst/>
          </a:prstGeom>
        </p:spPr>
        <p:txBody>
          <a:bodyPr wrap="square">
            <a:spAutoFit/>
          </a:bodyPr>
          <a:lstStyle/>
          <a:p>
            <a:r>
              <a:rPr lang="as-IN" sz="2400" dirty="0" smtClean="0">
                <a:latin typeface="Noto Sans Bengali" panose="020B0502040504020204" pitchFamily="34" charset="0"/>
                <a:cs typeface="Noto Sans Bengali" panose="020B0502040504020204" pitchFamily="34" charset="0"/>
              </a:rPr>
              <a:t>১</a:t>
            </a:r>
            <a:r>
              <a:rPr lang="as-IN" sz="2400" dirty="0">
                <a:latin typeface="Noto Sans Bengali" panose="020B0502040504020204" pitchFamily="34" charset="0"/>
                <a:cs typeface="Noto Sans Bengali" panose="020B0502040504020204" pitchFamily="34" charset="0"/>
              </a:rPr>
              <a:t>. ব্যক্তিগত ও যোগাযোগ তথ্য:</a:t>
            </a:r>
            <a:endParaRPr lang="as-IN" sz="2400" b="1" dirty="0">
              <a:latin typeface="Noto Sans Bengali" panose="020B0502040504020204" pitchFamily="34" charset="0"/>
              <a:cs typeface="Noto Sans Bengali" panose="020B0502040504020204" pitchFamily="34" charset="0"/>
            </a:endParaRPr>
          </a:p>
          <a:p>
            <a:pPr fontAlgn="base"/>
            <a:r>
              <a:rPr lang="as-IN" sz="2400" dirty="0">
                <a:latin typeface="Noto Sans Bengali" panose="020B0502040504020204" pitchFamily="34" charset="0"/>
                <a:cs typeface="Noto Sans Bengali" panose="020B0502040504020204" pitchFamily="34" charset="0"/>
              </a:rPr>
              <a:t>নাম, ইমেইল, ফোন নম্বর সংরক্ষণ করতে হবে।</a:t>
            </a:r>
          </a:p>
          <a:p>
            <a:pPr fontAlgn="base"/>
            <a:r>
              <a:rPr lang="as-IN" sz="2400" dirty="0">
                <a:latin typeface="Noto Sans Bengali" panose="020B0502040504020204" pitchFamily="34" charset="0"/>
                <a:cs typeface="Noto Sans Bengali" panose="020B0502040504020204" pitchFamily="34" charset="0"/>
              </a:rPr>
              <a:t>গ্রাহকের সম্মতি ছাড়া এই তথ্য ব্যবহার করা যাবে না।</a:t>
            </a:r>
          </a:p>
          <a:p>
            <a:r>
              <a:rPr lang="as-IN" sz="2400" dirty="0">
                <a:latin typeface="Noto Sans Bengali" panose="020B0502040504020204" pitchFamily="34" charset="0"/>
                <a:cs typeface="Noto Sans Bengali" panose="020B0502040504020204" pitchFamily="34" charset="0"/>
              </a:rPr>
              <a:t>২. লেনদেন ও কেনাকাটার ইতিহাস:</a:t>
            </a:r>
            <a:endParaRPr lang="as-IN" sz="2400" b="1" dirty="0">
              <a:latin typeface="Noto Sans Bengali" panose="020B0502040504020204" pitchFamily="34" charset="0"/>
              <a:cs typeface="Noto Sans Bengali" panose="020B0502040504020204" pitchFamily="34" charset="0"/>
            </a:endParaRPr>
          </a:p>
          <a:p>
            <a:pPr fontAlgn="base"/>
            <a:r>
              <a:rPr lang="as-IN" sz="2400" dirty="0">
                <a:latin typeface="Noto Sans Bengali" panose="020B0502040504020204" pitchFamily="34" charset="0"/>
                <a:cs typeface="Noto Sans Bengali" panose="020B0502040504020204" pitchFamily="34" charset="0"/>
              </a:rPr>
              <a:t>ক্রয়ের তারিখ, মূল্য ও পরিমাণ সংরক্ষণ করা উচিত।</a:t>
            </a:r>
          </a:p>
          <a:p>
            <a:pPr fontAlgn="base"/>
            <a:r>
              <a:rPr lang="as-IN" sz="2400" dirty="0">
                <a:latin typeface="Noto Sans Bengali" panose="020B0502040504020204" pitchFamily="34" charset="0"/>
                <a:cs typeface="Noto Sans Bengali" panose="020B0502040504020204" pitchFamily="34" charset="0"/>
              </a:rPr>
              <a:t>কাস্টমার লয়ালটি প্রোগ্রাম পরিচালনার জন্য এটি গুরুত্বপূর্ণ।</a:t>
            </a:r>
          </a:p>
          <a:p>
            <a:r>
              <a:rPr lang="as-IN" sz="2400" dirty="0">
                <a:latin typeface="Noto Sans Bengali" panose="020B0502040504020204" pitchFamily="34" charset="0"/>
                <a:cs typeface="Noto Sans Bengali" panose="020B0502040504020204" pitchFamily="34" charset="0"/>
              </a:rPr>
              <a:t>৩. অনলাইন আচরণ ও পছন্দসমূহ:</a:t>
            </a:r>
            <a:endParaRPr lang="as-IN" sz="2400" b="1" dirty="0">
              <a:latin typeface="Noto Sans Bengali" panose="020B0502040504020204" pitchFamily="34" charset="0"/>
              <a:cs typeface="Noto Sans Bengali" panose="020B0502040504020204" pitchFamily="34" charset="0"/>
            </a:endParaRPr>
          </a:p>
          <a:p>
            <a:pPr fontAlgn="base"/>
            <a:r>
              <a:rPr lang="as-IN" sz="2400" dirty="0">
                <a:latin typeface="Noto Sans Bengali" panose="020B0502040504020204" pitchFamily="34" charset="0"/>
                <a:cs typeface="Noto Sans Bengali" panose="020B0502040504020204" pitchFamily="34" charset="0"/>
              </a:rPr>
              <a:t>ওয়েবসাইট ব্রাউজিং ডাটা সংরক্ষণ করলে ভবিষ্যতে ব্যক্তিগতকৃত বিজ্ঞাপন দেখানো যায়।</a:t>
            </a:r>
          </a:p>
          <a:p>
            <a:pPr fontAlgn="base"/>
            <a:r>
              <a:rPr lang="as-IN" sz="2400" dirty="0">
                <a:latin typeface="Noto Sans Bengali" panose="020B0502040504020204" pitchFamily="34" charset="0"/>
                <a:cs typeface="Noto Sans Bengali" panose="020B0502040504020204" pitchFamily="34" charset="0"/>
              </a:rPr>
              <a:t>গ্রাহকের আগ্রহ অনুযায়ী ইমেইল মার্কেটিং পরিচালনা করা যায়।</a:t>
            </a:r>
          </a:p>
          <a:p>
            <a:r>
              <a:rPr lang="as-IN" sz="2400" dirty="0">
                <a:latin typeface="Noto Sans Bengali" panose="020B0502040504020204" pitchFamily="34" charset="0"/>
                <a:cs typeface="Noto Sans Bengali" panose="020B0502040504020204" pitchFamily="34" charset="0"/>
              </a:rPr>
              <a:t>৪. গ্রাহকের প্রতিক্রিয়া ও পর্যালোচনা:</a:t>
            </a:r>
            <a:endParaRPr lang="as-IN" sz="2400" b="1" dirty="0">
              <a:latin typeface="Noto Sans Bengali" panose="020B0502040504020204" pitchFamily="34" charset="0"/>
              <a:cs typeface="Noto Sans Bengali" panose="020B0502040504020204" pitchFamily="34" charset="0"/>
            </a:endParaRPr>
          </a:p>
          <a:p>
            <a:pPr fontAlgn="base"/>
            <a:r>
              <a:rPr lang="as-IN" sz="2400" dirty="0">
                <a:latin typeface="Noto Sans Bengali" panose="020B0502040504020204" pitchFamily="34" charset="0"/>
                <a:cs typeface="Noto Sans Bengali" panose="020B0502040504020204" pitchFamily="34" charset="0"/>
              </a:rPr>
              <a:t>ফিডব্যাক ও রেটিং সংগ্রহ করে পণ্য ও সেবার মান উন্নত করা যায়।</a:t>
            </a:r>
          </a:p>
          <a:p>
            <a:pPr fontAlgn="base"/>
            <a:r>
              <a:rPr lang="as-IN" sz="2400" dirty="0">
                <a:latin typeface="Noto Sans Bengali" panose="020B0502040504020204" pitchFamily="34" charset="0"/>
                <a:cs typeface="Noto Sans Bengali" panose="020B0502040504020204" pitchFamily="34" charset="0"/>
              </a:rPr>
              <a:t>গ্রাহকের অভিযোগ দ্রুত সমাধান করার মাধ্যমে তাদের সন্তুষ্টি অর্জন করা সম্ভব।</a:t>
            </a:r>
          </a:p>
        </p:txBody>
      </p:sp>
    </p:spTree>
    <p:extLst>
      <p:ext uri="{BB962C8B-B14F-4D97-AF65-F5344CB8AC3E}">
        <p14:creationId xmlns:p14="http://schemas.microsoft.com/office/powerpoint/2010/main" val="3224954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তথ্য সংরক্ষণের নিরাপত্তা ব্যবস্থা:</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41241" y="4028985"/>
            <a:ext cx="11643688" cy="4493538"/>
          </a:xfrm>
          <a:prstGeom prst="rect">
            <a:avLst/>
          </a:prstGeom>
        </p:spPr>
        <p:txBody>
          <a:bodyPr wrap="square">
            <a:spAutoFit/>
          </a:bodyPr>
          <a:lstStyle/>
          <a:p>
            <a:r>
              <a:rPr lang="as-IN" sz="2600" b="1" dirty="0">
                <a:latin typeface="Noto Sans Bengali" panose="020B0502040504020204" pitchFamily="34" charset="0"/>
                <a:cs typeface="Noto Sans Bengali" panose="020B0502040504020204" pitchFamily="34" charset="0"/>
              </a:rPr>
              <a:t>১. ডাটা এনক্রিপশন ও নিরাপত্তা:</a:t>
            </a:r>
            <a:endParaRPr lang="as-IN" sz="2600" b="1" dirty="0">
              <a:latin typeface="Noto Sans Bengali" panose="020B0502040504020204" pitchFamily="34" charset="0"/>
              <a:cs typeface="Noto Sans Bengali" panose="020B0502040504020204" pitchFamily="34" charset="0"/>
            </a:endParaRPr>
          </a:p>
          <a:p>
            <a:pPr fontAlgn="base"/>
            <a:r>
              <a:rPr lang="as-IN" sz="2600" dirty="0">
                <a:latin typeface="Noto Sans Bengali" panose="020B0502040504020204" pitchFamily="34" charset="0"/>
                <a:cs typeface="Noto Sans Bengali" panose="020B0502040504020204" pitchFamily="34" charset="0"/>
              </a:rPr>
              <a:t>গুরুত্বপূর্ণ তথ্য এনক্রিপ্ট করা দরকার যাতে তৃতীয় পক্ষ সহজে এটি অ্যাক্সেস করতে না পারে।</a:t>
            </a:r>
          </a:p>
          <a:p>
            <a:pPr fontAlgn="base"/>
            <a:r>
              <a:rPr lang="as-IN" sz="2600" dirty="0">
                <a:latin typeface="Noto Sans Bengali" panose="020B0502040504020204" pitchFamily="34" charset="0"/>
                <a:cs typeface="Noto Sans Bengali" panose="020B0502040504020204" pitchFamily="34" charset="0"/>
              </a:rPr>
              <a:t>মাল্টি-ফ্যাক্টর অথেনটিকেশন ব্যবহার করে নিরাপত্তা নিশ্চিত করা উচিত।</a:t>
            </a:r>
          </a:p>
          <a:p>
            <a:r>
              <a:rPr lang="as-IN" sz="2600" b="1" dirty="0">
                <a:latin typeface="Noto Sans Bengali" panose="020B0502040504020204" pitchFamily="34" charset="0"/>
                <a:cs typeface="Noto Sans Bengali" panose="020B0502040504020204" pitchFamily="34" charset="0"/>
              </a:rPr>
              <a:t>২. ব্যক্তিগত তথ্যের গোপনীয়তা:</a:t>
            </a:r>
            <a:endParaRPr lang="as-IN" sz="2600" b="1" dirty="0">
              <a:latin typeface="Noto Sans Bengali" panose="020B0502040504020204" pitchFamily="34" charset="0"/>
              <a:cs typeface="Noto Sans Bengali" panose="020B0502040504020204" pitchFamily="34" charset="0"/>
            </a:endParaRPr>
          </a:p>
          <a:p>
            <a:pPr fontAlgn="base"/>
            <a:r>
              <a:rPr lang="as-IN" sz="2600" dirty="0">
                <a:latin typeface="Noto Sans Bengali" panose="020B0502040504020204" pitchFamily="34" charset="0"/>
                <a:cs typeface="Noto Sans Bengali" panose="020B0502040504020204" pitchFamily="34" charset="0"/>
              </a:rPr>
              <a:t>গ্রাহকের অনুমতি ছাড়া তথ্য সংগ্রহ করা উচিত নয়।</a:t>
            </a:r>
          </a:p>
          <a:p>
            <a:pPr fontAlgn="base"/>
            <a:r>
              <a:rPr lang="as-IN" sz="2600" dirty="0">
                <a:latin typeface="Noto Sans Bengali" panose="020B0502040504020204" pitchFamily="34" charset="0"/>
                <a:cs typeface="Noto Sans Bengali" panose="020B0502040504020204" pitchFamily="34" charset="0"/>
              </a:rPr>
              <a:t>স্বচ্ছ নীতিমালা তৈরি করে গ্রাহকদের জানাতে হবে তাদের তথ্য কীভাবে ব্যবহার করা হবে।</a:t>
            </a:r>
          </a:p>
          <a:p>
            <a:r>
              <a:rPr lang="as-IN" sz="2600" b="1" dirty="0">
                <a:latin typeface="Noto Sans Bengali" panose="020B0502040504020204" pitchFamily="34" charset="0"/>
                <a:cs typeface="Noto Sans Bengali" panose="020B0502040504020204" pitchFamily="34" charset="0"/>
              </a:rPr>
              <a:t>৩. সাইবার নিরাপত্তা ও প্রতিরোধ ব্যবস্থা:</a:t>
            </a:r>
            <a:endParaRPr lang="as-IN" sz="2600" b="1" dirty="0">
              <a:latin typeface="Noto Sans Bengali" panose="020B0502040504020204" pitchFamily="34" charset="0"/>
              <a:cs typeface="Noto Sans Bengali" panose="020B0502040504020204" pitchFamily="34" charset="0"/>
            </a:endParaRPr>
          </a:p>
          <a:p>
            <a:pPr fontAlgn="base"/>
            <a:r>
              <a:rPr lang="as-IN" sz="2600" dirty="0">
                <a:latin typeface="Noto Sans Bengali" panose="020B0502040504020204" pitchFamily="34" charset="0"/>
                <a:cs typeface="Noto Sans Bengali" panose="020B0502040504020204" pitchFamily="34" charset="0"/>
              </a:rPr>
              <a:t>নিয়মিত সফটওয়্যার আপডেট করা দরকার যাতে তথ্য সুরক্ষিত থাকে।</a:t>
            </a:r>
          </a:p>
          <a:p>
            <a:pPr fontAlgn="base"/>
            <a:r>
              <a:rPr lang="as-IN" sz="2600" dirty="0">
                <a:latin typeface="Noto Sans Bengali" panose="020B0502040504020204" pitchFamily="34" charset="0"/>
                <a:cs typeface="Noto Sans Bengali" panose="020B0502040504020204" pitchFamily="34" charset="0"/>
              </a:rPr>
              <a:t>সন্দেহজনক লেনদেন বা প্রবেশাধিকার পর্যবেক্ষণের জন্য স্বয়ংক্রিয় ব্যবস্থা চালু করা উচিত।</a:t>
            </a:r>
          </a:p>
        </p:txBody>
      </p:sp>
    </p:spTree>
    <p:extLst>
      <p:ext uri="{BB962C8B-B14F-4D97-AF65-F5344CB8AC3E}">
        <p14:creationId xmlns:p14="http://schemas.microsoft.com/office/powerpoint/2010/main" val="693054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2769989"/>
          </a:xfrm>
          <a:prstGeom prst="rect">
            <a:avLst/>
          </a:prstGeom>
        </p:spPr>
        <p:txBody>
          <a:bodyPr wrap="square" lIns="0" tIns="0" rIns="0" bIns="0" rtlCol="0" anchor="t">
            <a:spAutoFit/>
          </a:bodyPr>
          <a:lstStyle/>
          <a:p>
            <a:r>
              <a:rPr lang="as-IN" sz="6000" b="1" dirty="0">
                <a:latin typeface="Noto Sans Bengali" panose="020B0502040504020204" pitchFamily="34" charset="0"/>
                <a:cs typeface="Noto Sans Bengali" panose="020B0502040504020204" pitchFamily="34" charset="0"/>
              </a:rPr>
              <a:t>অধিবেশন # ২৯: একই ক্রেতার কাছে বারবার পণ্য বিক্রয়ের কৌশল</a:t>
            </a:r>
            <a:endParaRPr lang="as-IN" sz="6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Tree>
    <p:extLst>
      <p:ext uri="{BB962C8B-B14F-4D97-AF65-F5344CB8AC3E}">
        <p14:creationId xmlns:p14="http://schemas.microsoft.com/office/powerpoint/2010/main" val="29485429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1231106"/>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অধিবেশন # ২৯: একই ক্রেতার কাছে বারবার পণ্য বিক্রয়ের কৌশল</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423134" y="4841867"/>
            <a:ext cx="11409395" cy="3046988"/>
          </a:xfrm>
          <a:prstGeom prst="rect">
            <a:avLst/>
          </a:prstGeom>
        </p:spPr>
        <p:txBody>
          <a:bodyPr wrap="square">
            <a:spAutoFit/>
          </a:bodyPr>
          <a:lstStyle/>
          <a:p>
            <a:r>
              <a:rPr lang="as-IN" sz="2400" dirty="0">
                <a:latin typeface="Noto Sans Bengali" panose="020B0502040504020204" pitchFamily="34" charset="0"/>
                <a:cs typeface="Noto Sans Bengali" panose="020B0502040504020204" pitchFamily="34" charset="0"/>
              </a:rPr>
              <a:t>একজন ব্যবসায়ী হিসেবে, আপনি কি কখনো ভেবেছেন কেন কিছু ক্রেতা একবার কিনেই হারিয়ে যায়, আর কিছু ক্রেতা বারবার ফিরে আসে? ব্যবসার আসল সাফল্য লুকিয়ে আছে সেই ক্রেতাদের ধরে রাখার কৌশলে, যারা একবার কিনে, আবার ফিরে আসে</a:t>
            </a:r>
            <a:r>
              <a:rPr lang="as-IN" sz="2400" dirty="0" smtClean="0">
                <a:latin typeface="Noto Sans Bengali" panose="020B0502040504020204" pitchFamily="34" charset="0"/>
                <a:cs typeface="Noto Sans Bengali" panose="020B0502040504020204" pitchFamily="34" charset="0"/>
              </a:rPr>
              <a:t>।</a:t>
            </a:r>
            <a:endParaRPr lang="en-US" sz="2400" dirty="0" smtClean="0">
              <a:latin typeface="Noto Sans Bengali" panose="020B0502040504020204" pitchFamily="34" charset="0"/>
              <a:cs typeface="Noto Sans Bengali" panose="020B0502040504020204" pitchFamily="34" charset="0"/>
            </a:endParaRPr>
          </a:p>
          <a:p>
            <a:endParaRPr lang="as-IN" sz="2400" dirty="0">
              <a:latin typeface="Noto Sans Bengali" panose="020B0502040504020204" pitchFamily="34" charset="0"/>
              <a:cs typeface="Noto Sans Bengali" panose="020B0502040504020204" pitchFamily="34" charset="0"/>
            </a:endParaRPr>
          </a:p>
          <a:p>
            <a:r>
              <a:rPr lang="as-IN" sz="2400" dirty="0">
                <a:latin typeface="Noto Sans Bengali" panose="020B0502040504020204" pitchFamily="34" charset="0"/>
                <a:cs typeface="Noto Sans Bengali" panose="020B0502040504020204" pitchFamily="34" charset="0"/>
              </a:rPr>
              <a:t>একটি গল্প কল্পনা করুন। পুরনো ঢাকার এক ব্যবসায়ী রহিম চাচা, তার ছোট্ট দোকানে প্রতিদিন শত শত মানুষ আসে, কেউ কিনে, কেউ দেখে চলে যায়। কিন্তু রহিম চাচার দোকানে কিছু নির্দিষ্ট ক্রেতা আছেন, যারা বারবার ফিরে আসেন। তাদের কেনাকাটার অভ্যাসের পেছনে রহস্য কী?</a:t>
            </a:r>
            <a:endParaRPr lang="as-IN" sz="2400" dirty="0">
              <a:latin typeface="Noto Sans Bengali" panose="020B0502040504020204" pitchFamily="34" charset="0"/>
              <a:cs typeface="Noto Sans Bengali" panose="020B0502040504020204" pitchFamily="34" charset="0"/>
            </a:endParaRPr>
          </a:p>
          <a:p>
            <a:r>
              <a:rPr lang="as-IN" sz="2400" dirty="0">
                <a:latin typeface="Noto Sans Bengali" panose="020B0502040504020204" pitchFamily="34" charset="0"/>
                <a:cs typeface="Noto Sans Bengali" panose="020B0502040504020204" pitchFamily="34" charset="0"/>
              </a:rPr>
              <a:t>আসুন, সেই রহস্য উন্মোচন করি।</a:t>
            </a:r>
            <a:endParaRPr lang="as-IN" sz="24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9298681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1231106"/>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একই ক্রেতার কাছে বারবার বিক্রির গোপন ফর্মুলা</a:t>
            </a:r>
            <a:endParaRPr lang="as-IN" sz="4000" b="1" dirty="0">
              <a:effectLst/>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423134" y="4841867"/>
            <a:ext cx="11409395" cy="3170099"/>
          </a:xfrm>
          <a:prstGeom prst="rect">
            <a:avLst/>
          </a:prstGeom>
        </p:spPr>
        <p:txBody>
          <a:bodyPr wrap="square">
            <a:spAutoFit/>
          </a:bodyPr>
          <a:lstStyle/>
          <a:p>
            <a:r>
              <a:rPr lang="as-IN" sz="4000" dirty="0">
                <a:latin typeface="Noto Sans Bengali" panose="020B0502040504020204" pitchFamily="34" charset="0"/>
                <a:cs typeface="Noto Sans Bengali" panose="020B0502040504020204" pitchFamily="34" charset="0"/>
              </a:rPr>
              <a:t>একজন ক্রেতা বারবার কেনার জন্য তিনটি বিষয় গুরুত্বপূর্ণ:</a:t>
            </a:r>
            <a:endParaRPr lang="as-IN" sz="4000" dirty="0">
              <a:latin typeface="Noto Sans Bengali" panose="020B0502040504020204" pitchFamily="34" charset="0"/>
              <a:cs typeface="Noto Sans Bengali" panose="020B0502040504020204" pitchFamily="34" charset="0"/>
            </a:endParaRPr>
          </a:p>
          <a:p>
            <a:r>
              <a:rPr lang="en-US" sz="4000" dirty="0">
                <a:latin typeface="Noto Sans Bengali" panose="020B0502040504020204" pitchFamily="34" charset="0"/>
                <a:cs typeface="Noto Sans Bengali" panose="020B0502040504020204" pitchFamily="34" charset="0"/>
              </a:rPr>
              <a:t>✅ </a:t>
            </a:r>
            <a:r>
              <a:rPr lang="as-IN" sz="4000" dirty="0">
                <a:latin typeface="Noto Sans Bengali" panose="020B0502040504020204" pitchFamily="34" charset="0"/>
                <a:cs typeface="Noto Sans Bengali" panose="020B0502040504020204" pitchFamily="34" charset="0"/>
              </a:rPr>
              <a:t>ক্রেতার বিজয়ের অনুভূতি </a:t>
            </a:r>
            <a:endParaRPr lang="en-US" sz="4000" dirty="0" smtClean="0">
              <a:latin typeface="Noto Sans Bengali" panose="020B0502040504020204" pitchFamily="34" charset="0"/>
              <a:cs typeface="Noto Sans Bengali" panose="020B0502040504020204" pitchFamily="34" charset="0"/>
            </a:endParaRPr>
          </a:p>
          <a:p>
            <a:r>
              <a:rPr lang="en-US" sz="4000" dirty="0" smtClean="0">
                <a:latin typeface="Noto Sans Bengali" panose="020B0502040504020204" pitchFamily="34" charset="0"/>
                <a:cs typeface="Noto Sans Bengali" panose="020B0502040504020204" pitchFamily="34" charset="0"/>
              </a:rPr>
              <a:t>✅ </a:t>
            </a:r>
            <a:r>
              <a:rPr lang="as-IN" sz="4000" dirty="0">
                <a:latin typeface="Noto Sans Bengali" panose="020B0502040504020204" pitchFamily="34" charset="0"/>
                <a:cs typeface="Noto Sans Bengali" panose="020B0502040504020204" pitchFamily="34" charset="0"/>
              </a:rPr>
              <a:t>ক্রেতার সমস্যার সমাধান </a:t>
            </a:r>
            <a:endParaRPr lang="en-US" sz="4000" dirty="0" smtClean="0">
              <a:latin typeface="Noto Sans Bengali" panose="020B0502040504020204" pitchFamily="34" charset="0"/>
              <a:cs typeface="Noto Sans Bengali" panose="020B0502040504020204" pitchFamily="34" charset="0"/>
            </a:endParaRPr>
          </a:p>
          <a:p>
            <a:r>
              <a:rPr lang="en-US" sz="4000" dirty="0" smtClean="0">
                <a:latin typeface="Noto Sans Bengali" panose="020B0502040504020204" pitchFamily="34" charset="0"/>
                <a:cs typeface="Noto Sans Bengali" panose="020B0502040504020204" pitchFamily="34" charset="0"/>
              </a:rPr>
              <a:t>✅ </a:t>
            </a:r>
            <a:r>
              <a:rPr lang="as-IN" sz="4000" dirty="0">
                <a:latin typeface="Noto Sans Bengali" panose="020B0502040504020204" pitchFamily="34" charset="0"/>
                <a:cs typeface="Noto Sans Bengali" panose="020B0502040504020204" pitchFamily="34" charset="0"/>
              </a:rPr>
              <a:t>বিক্রয়-পরবর্তী সেবা</a:t>
            </a:r>
            <a:endParaRPr lang="as-IN" sz="40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40021719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1231106"/>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১. ক্রেতা বিজয়ের অনুভূতি চায় </a:t>
            </a:r>
            <a:r>
              <a:rPr lang="as-IN" sz="4000" b="1" dirty="0"/>
              <a:t>(</a:t>
            </a:r>
            <a:r>
              <a:rPr lang="en-US" sz="4000" b="1" dirty="0"/>
              <a:t>Satisfied Customer)</a:t>
            </a:r>
            <a:endParaRPr lang="en-US" sz="7200" b="1" dirty="0"/>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423134" y="4841867"/>
            <a:ext cx="11409395" cy="3416320"/>
          </a:xfrm>
          <a:prstGeom prst="rect">
            <a:avLst/>
          </a:prstGeom>
        </p:spPr>
        <p:txBody>
          <a:bodyPr wrap="square">
            <a:spAutoFit/>
          </a:bodyPr>
          <a:lstStyle/>
          <a:p>
            <a:r>
              <a:rPr lang="as-IN" sz="2400" dirty="0" smtClean="0">
                <a:latin typeface="Noto Sans Bengali" panose="020B0502040504020204" pitchFamily="34" charset="0"/>
                <a:cs typeface="Noto Sans Bengali" panose="020B0502040504020204" pitchFamily="34" charset="0"/>
              </a:rPr>
              <a:t>ক্রেতা </a:t>
            </a:r>
            <a:r>
              <a:rPr lang="as-IN" sz="2400" dirty="0">
                <a:latin typeface="Noto Sans Bengali" panose="020B0502040504020204" pitchFamily="34" charset="0"/>
                <a:cs typeface="Noto Sans Bengali" panose="020B0502040504020204" pitchFamily="34" charset="0"/>
              </a:rPr>
              <a:t>শুধু পণ্য কিনতে চায় না, সে চায় জয়ের অনুভূতি! আপনি যদি তাকে মনে করাতে পারেন যে সে সঠিক পণ্যটি বেছে নিয়েছে, তাহলে সে বারবার আপনার কাছ থেকেই কিনবে</a:t>
            </a:r>
            <a:r>
              <a:rPr lang="as-IN" sz="2400" dirty="0" smtClean="0">
                <a:latin typeface="Noto Sans Bengali" panose="020B0502040504020204" pitchFamily="34" charset="0"/>
                <a:cs typeface="Noto Sans Bengali" panose="020B0502040504020204" pitchFamily="34" charset="0"/>
              </a:rPr>
              <a:t>।</a:t>
            </a:r>
            <a:endParaRPr lang="en-US" sz="2400" dirty="0" smtClean="0">
              <a:latin typeface="Noto Sans Bengali" panose="020B0502040504020204" pitchFamily="34" charset="0"/>
              <a:cs typeface="Noto Sans Bengali" panose="020B0502040504020204" pitchFamily="34" charset="0"/>
            </a:endParaRPr>
          </a:p>
          <a:p>
            <a:endParaRPr lang="as-IN" sz="2400" dirty="0">
              <a:latin typeface="Noto Sans Bengali" panose="020B0502040504020204" pitchFamily="34" charset="0"/>
              <a:cs typeface="Noto Sans Bengali" panose="020B0502040504020204" pitchFamily="34" charset="0"/>
            </a:endParaRPr>
          </a:p>
          <a:p>
            <a:r>
              <a:rPr lang="as-IN" sz="2400" b="1" dirty="0">
                <a:latin typeface="Noto Sans Bengali" panose="020B0502040504020204" pitchFamily="34" charset="0"/>
                <a:cs typeface="Noto Sans Bengali" panose="020B0502040504020204" pitchFamily="34" charset="0"/>
              </a:rPr>
              <a:t>কিভাবে ক্রেতাকে বিজয়ী অনুভব করাবেন</a:t>
            </a:r>
            <a:r>
              <a:rPr lang="as-IN" sz="2400" b="1" dirty="0" smtClean="0">
                <a:latin typeface="Noto Sans Bengali" panose="020B0502040504020204" pitchFamily="34" charset="0"/>
                <a:cs typeface="Noto Sans Bengali" panose="020B0502040504020204" pitchFamily="34" charset="0"/>
              </a:rPr>
              <a:t>?</a:t>
            </a:r>
            <a:endParaRPr lang="en-US" sz="2400" b="1" dirty="0" smtClean="0">
              <a:latin typeface="Noto Sans Bengali" panose="020B0502040504020204" pitchFamily="34" charset="0"/>
              <a:cs typeface="Noto Sans Bengali" panose="020B0502040504020204" pitchFamily="34" charset="0"/>
            </a:endParaRPr>
          </a:p>
          <a:p>
            <a:pPr fontAlgn="base"/>
            <a:r>
              <a:rPr lang="as-IN" sz="2400" b="1" dirty="0" smtClean="0">
                <a:latin typeface="Noto Sans Bengali" panose="020B0502040504020204" pitchFamily="34" charset="0"/>
                <a:cs typeface="Noto Sans Bengali" panose="020B0502040504020204" pitchFamily="34" charset="0"/>
              </a:rPr>
              <a:t>এক্সক্লুসিভ </a:t>
            </a:r>
            <a:r>
              <a:rPr lang="as-IN" sz="2400" b="1" dirty="0">
                <a:latin typeface="Noto Sans Bengali" panose="020B0502040504020204" pitchFamily="34" charset="0"/>
                <a:cs typeface="Noto Sans Bengali" panose="020B0502040504020204" pitchFamily="34" charset="0"/>
              </a:rPr>
              <a:t>অফার দিন: </a:t>
            </a:r>
            <a:r>
              <a:rPr lang="as-IN" sz="2400" dirty="0">
                <a:latin typeface="Noto Sans Bengali" panose="020B0502040504020204" pitchFamily="34" charset="0"/>
                <a:cs typeface="Noto Sans Bengali" panose="020B0502040504020204" pitchFamily="34" charset="0"/>
              </a:rPr>
              <a:t>“শুধু আজকের জন্য ১০% ছাড়!”</a:t>
            </a:r>
          </a:p>
          <a:p>
            <a:pPr fontAlgn="base"/>
            <a:r>
              <a:rPr lang="as-IN" sz="2400" b="1" dirty="0">
                <a:latin typeface="Noto Sans Bengali" panose="020B0502040504020204" pitchFamily="34" charset="0"/>
                <a:cs typeface="Noto Sans Bengali" panose="020B0502040504020204" pitchFamily="34" charset="0"/>
              </a:rPr>
              <a:t>পার্সোনালাইজড মেসেজ: </a:t>
            </a:r>
            <a:r>
              <a:rPr lang="as-IN" sz="2400" dirty="0">
                <a:latin typeface="Noto Sans Bengali" panose="020B0502040504020204" pitchFamily="34" charset="0"/>
                <a:cs typeface="Noto Sans Bengali" panose="020B0502040504020204" pitchFamily="34" charset="0"/>
              </a:rPr>
              <a:t>“আপনার আগের কেনাকাটার জন্য ধন্যবাদ, নতুন কিছু চাইলে আমাদের জানাবেন!”</a:t>
            </a:r>
          </a:p>
          <a:p>
            <a:pPr fontAlgn="base"/>
            <a:r>
              <a:rPr lang="as-IN" sz="2400" b="1" dirty="0">
                <a:latin typeface="Noto Sans Bengali" panose="020B0502040504020204" pitchFamily="34" charset="0"/>
                <a:cs typeface="Noto Sans Bengali" panose="020B0502040504020204" pitchFamily="34" charset="0"/>
              </a:rPr>
              <a:t>বিশেষ কেয়ার: </a:t>
            </a:r>
            <a:r>
              <a:rPr lang="as-IN" sz="2400" dirty="0">
                <a:latin typeface="Noto Sans Bengali" panose="020B0502040504020204" pitchFamily="34" charset="0"/>
                <a:cs typeface="Noto Sans Bengali" panose="020B0502040504020204" pitchFamily="34" charset="0"/>
              </a:rPr>
              <a:t>ক্রেতাকে তাদের নাম ধরে ডাকা বা পণ্য কেনার পর তার অভিজ্ঞতা সম্পর্কে জানতে চাওয়া।</a:t>
            </a:r>
          </a:p>
        </p:txBody>
      </p:sp>
    </p:spTree>
    <p:extLst>
      <p:ext uri="{BB962C8B-B14F-4D97-AF65-F5344CB8AC3E}">
        <p14:creationId xmlns:p14="http://schemas.microsoft.com/office/powerpoint/2010/main" val="9297795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1231106"/>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১. ক্রেতা বিজয়ের অনুভূতি চায় </a:t>
            </a:r>
            <a:r>
              <a:rPr lang="as-IN" sz="4000" b="1" dirty="0"/>
              <a:t>(</a:t>
            </a:r>
            <a:r>
              <a:rPr lang="en-US" sz="4000" b="1" dirty="0"/>
              <a:t>Satisfied Customer)</a:t>
            </a:r>
            <a:endParaRPr lang="en-US" sz="7200" b="1" dirty="0"/>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423134" y="4841867"/>
            <a:ext cx="11409395" cy="3046988"/>
          </a:xfrm>
          <a:prstGeom prst="rect">
            <a:avLst/>
          </a:prstGeom>
        </p:spPr>
        <p:txBody>
          <a:bodyPr wrap="square">
            <a:spAutoFit/>
          </a:bodyPr>
          <a:lstStyle/>
          <a:p>
            <a:r>
              <a:rPr lang="as-IN" sz="3200" dirty="0">
                <a:latin typeface="Noto Sans Bengali" panose="020B0502040504020204" pitchFamily="34" charset="0"/>
                <a:cs typeface="Noto Sans Bengali" panose="020B0502040504020204" pitchFamily="34" charset="0"/>
              </a:rPr>
              <a:t>জনপ্রিয় কিছু কৌশল:</a:t>
            </a:r>
            <a:endParaRPr lang="as-IN" sz="3200" b="1" dirty="0">
              <a:latin typeface="Noto Sans Bengali" panose="020B0502040504020204" pitchFamily="34" charset="0"/>
              <a:cs typeface="Noto Sans Bengali" panose="020B0502040504020204" pitchFamily="34" charset="0"/>
            </a:endParaRPr>
          </a:p>
          <a:p>
            <a:r>
              <a:rPr lang="en-US" sz="3200" dirty="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বিনামূল্যে পণ্য ডেলিভারি </a:t>
            </a:r>
            <a:r>
              <a:rPr lang="as-IN" sz="3200" dirty="0"/>
              <a:t>(</a:t>
            </a:r>
            <a:r>
              <a:rPr lang="en-US" sz="3200" dirty="0"/>
              <a:t>Free Shipping) </a:t>
            </a:r>
            <a:endParaRPr lang="en-US" sz="3200" dirty="0" smtClean="0"/>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একদিনের মধ্যে পণ্য সরবরাহ </a:t>
            </a:r>
            <a:r>
              <a:rPr lang="as-IN" sz="3200" dirty="0"/>
              <a:t>(</a:t>
            </a:r>
            <a:r>
              <a:rPr lang="en-US" sz="3200" dirty="0"/>
              <a:t>Fast Delivery) </a:t>
            </a:r>
            <a:endParaRPr lang="en-US" sz="3200" dirty="0" smtClean="0"/>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অর্ডার বাতিলের স্বাধীনতা </a:t>
            </a:r>
            <a:r>
              <a:rPr lang="as-IN" sz="3200" dirty="0"/>
              <a:t>(</a:t>
            </a:r>
            <a:r>
              <a:rPr lang="en-US" sz="3200" dirty="0"/>
              <a:t>Cancel Anytime) </a:t>
            </a:r>
            <a:endParaRPr lang="en-US" sz="3200" dirty="0" smtClean="0"/>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বিশেষ ছাড় </a:t>
            </a:r>
            <a:r>
              <a:rPr lang="as-IN" sz="3200" dirty="0"/>
              <a:t>(</a:t>
            </a:r>
            <a:r>
              <a:rPr lang="en-US" sz="3200" dirty="0"/>
              <a:t>Exclusive Discounts) </a:t>
            </a:r>
            <a:endParaRPr lang="en-US" sz="3200" dirty="0" smtClean="0"/>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একটি কিনলে একটি ফ্রি </a:t>
            </a:r>
            <a:r>
              <a:rPr lang="as-IN" sz="3200" dirty="0"/>
              <a:t>(</a:t>
            </a:r>
            <a:r>
              <a:rPr lang="en-US" sz="3200" dirty="0"/>
              <a:t>Buy One, Get One Free)</a:t>
            </a:r>
            <a:endParaRPr lang="en-US" sz="3200" dirty="0">
              <a:effectLst/>
            </a:endParaRPr>
          </a:p>
        </p:txBody>
      </p:sp>
    </p:spTree>
    <p:extLst>
      <p:ext uri="{BB962C8B-B14F-4D97-AF65-F5344CB8AC3E}">
        <p14:creationId xmlns:p14="http://schemas.microsoft.com/office/powerpoint/2010/main" val="36525485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২. ক্রেতার সমস্যার সমাধান করুন</a:t>
            </a:r>
            <a:endParaRPr lang="en-US" sz="4000" b="1"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423134" y="4841867"/>
            <a:ext cx="11409395" cy="2554545"/>
          </a:xfrm>
          <a:prstGeom prst="rect">
            <a:avLst/>
          </a:prstGeom>
        </p:spPr>
        <p:txBody>
          <a:bodyPr wrap="square">
            <a:spAutoFit/>
          </a:bodyPr>
          <a:lstStyle/>
          <a:p>
            <a:r>
              <a:rPr lang="as-IN" sz="4000" dirty="0">
                <a:latin typeface="Noto Sans Bengali" panose="020B0502040504020204" pitchFamily="34" charset="0"/>
                <a:cs typeface="Noto Sans Bengali" panose="020B0502040504020204" pitchFamily="34" charset="0"/>
              </a:rPr>
              <a:t>ক্রেতারা কখনোই শুধু পণ্য কিনতে আসে না, তারা আসে সমস্যার সমাধান খুঁজতে। আপনি যদি তাদের সমস্যার প্রকৃত সমাধান দিতে পারেন, তাহলে তারা বারবার আপনার কাছেই আসবে।</a:t>
            </a:r>
            <a:endParaRPr lang="en-US" sz="40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14246916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২. ক্রেতার সমস্যার সমাধান করুন</a:t>
            </a:r>
            <a:endParaRPr lang="en-US" sz="4000" b="1"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67701" y="4101806"/>
            <a:ext cx="11409395" cy="4524315"/>
          </a:xfrm>
          <a:prstGeom prst="rect">
            <a:avLst/>
          </a:prstGeom>
        </p:spPr>
        <p:txBody>
          <a:bodyPr wrap="square">
            <a:spAutoFit/>
          </a:bodyPr>
          <a:lstStyle/>
          <a:p>
            <a:r>
              <a:rPr lang="as-IN" sz="3200" b="1" dirty="0">
                <a:latin typeface="Noto Sans Bengali" panose="020B0502040504020204" pitchFamily="34" charset="0"/>
                <a:cs typeface="Noto Sans Bengali" panose="020B0502040504020204" pitchFamily="34" charset="0"/>
              </a:rPr>
              <a:t>কীভাবে সমস্যার সমাধান নিশ্চিত করবেন?</a:t>
            </a:r>
            <a:endParaRPr lang="as-IN" sz="3200" b="1" dirty="0">
              <a:latin typeface="Noto Sans Bengali" panose="020B0502040504020204" pitchFamily="34" charset="0"/>
              <a:cs typeface="Noto Sans Bengali" panose="020B0502040504020204" pitchFamily="34" charset="0"/>
            </a:endParaRPr>
          </a:p>
          <a:p>
            <a:r>
              <a:rPr lang="en-US" sz="3200" dirty="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ক্রেতার সমস্যার গভীরে যান: তারা কেন এই পণ্যটি চাচ্ছে? </a:t>
            </a:r>
            <a:r>
              <a:rPr lang="en-US" sz="3200" dirty="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আপনার পণ্য প্রতিযোগীদের তুলনায় কীভাবে ভালো সমাধান দিচ্ছে তা তুলে ধরুন। </a:t>
            </a:r>
            <a:r>
              <a:rPr lang="en-US" sz="3200" dirty="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ক্রেতার অভিজ্ঞতা শুনুন ও ফিডব্যাক নিন।</a:t>
            </a:r>
            <a:endParaRPr lang="as-IN" sz="3200" dirty="0">
              <a:latin typeface="Noto Sans Bengali" panose="020B0502040504020204" pitchFamily="34" charset="0"/>
              <a:cs typeface="Noto Sans Bengali" panose="020B0502040504020204" pitchFamily="34" charset="0"/>
            </a:endParaRPr>
          </a:p>
          <a:p>
            <a:r>
              <a:rPr lang="as-IN" sz="3200" b="1" dirty="0">
                <a:latin typeface="Noto Sans Bengali" panose="020B0502040504020204" pitchFamily="34" charset="0"/>
                <a:cs typeface="Noto Sans Bengali" panose="020B0502040504020204" pitchFamily="34" charset="0"/>
              </a:rPr>
              <a:t>উদাহরণ:</a:t>
            </a:r>
            <a:endParaRPr lang="as-IN" sz="3200" b="1" dirty="0">
              <a:latin typeface="Noto Sans Bengali" panose="020B0502040504020204" pitchFamily="34" charset="0"/>
              <a:cs typeface="Noto Sans Bengali" panose="020B0502040504020204" pitchFamily="34" charset="0"/>
            </a:endParaRPr>
          </a:p>
          <a:p>
            <a:r>
              <a:rPr lang="as-IN" sz="3200" dirty="0">
                <a:latin typeface="Noto Sans Bengali" panose="020B0502040504020204" pitchFamily="34" charset="0"/>
                <a:cs typeface="Noto Sans Bengali" panose="020B0502040504020204" pitchFamily="34" charset="0"/>
              </a:rPr>
              <a:t>একজন ক্রেতা যদি চুল পড়া সমস্যার জন্য একটি শ্যাম্পু কিনতে চায়, তাহলে শুধু দাম বললে হবে না। তাকে বুঝিয়ে বলতে হবে, কেন আপনার শ্যাম্পু অন্যদের থেকে ভালো এবং কীভাবে এটি তার সমস্যার সমাধান করতে পারে।</a:t>
            </a:r>
            <a:endParaRPr lang="as-IN" sz="32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10400210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২. ক্রেতার সমস্যার সমাধান করুন</a:t>
            </a:r>
            <a:endParaRPr lang="en-US" sz="4000" b="1"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67701" y="4101806"/>
            <a:ext cx="11409395" cy="4524315"/>
          </a:xfrm>
          <a:prstGeom prst="rect">
            <a:avLst/>
          </a:prstGeom>
        </p:spPr>
        <p:txBody>
          <a:bodyPr wrap="square">
            <a:spAutoFit/>
          </a:bodyPr>
          <a:lstStyle/>
          <a:p>
            <a:r>
              <a:rPr lang="as-IN" sz="3200" b="1" dirty="0">
                <a:latin typeface="Noto Sans Bengali" panose="020B0502040504020204" pitchFamily="34" charset="0"/>
                <a:cs typeface="Noto Sans Bengali" panose="020B0502040504020204" pitchFamily="34" charset="0"/>
              </a:rPr>
              <a:t>৩. বিক্রয়-পরবর্তী সেবার গুরুত্ব</a:t>
            </a:r>
            <a:endParaRPr lang="as-IN" sz="3200" b="1" dirty="0">
              <a:latin typeface="Noto Sans Bengali" panose="020B0502040504020204" pitchFamily="34" charset="0"/>
              <a:cs typeface="Noto Sans Bengali" panose="020B0502040504020204" pitchFamily="34" charset="0"/>
            </a:endParaRPr>
          </a:p>
          <a:p>
            <a:r>
              <a:rPr lang="as-IN" sz="3200" dirty="0">
                <a:latin typeface="Noto Sans Bengali" panose="020B0502040504020204" pitchFamily="34" charset="0"/>
                <a:cs typeface="Noto Sans Bengali" panose="020B0502040504020204" pitchFamily="34" charset="0"/>
              </a:rPr>
              <a:t>আপনার দায়িত্ব পণ্য বিক্রি করার পরও শেষ হয় না!</a:t>
            </a:r>
            <a:endParaRPr lang="as-IN" sz="3200" dirty="0">
              <a:latin typeface="Noto Sans Bengali" panose="020B0502040504020204" pitchFamily="34" charset="0"/>
              <a:cs typeface="Noto Sans Bengali" panose="020B0502040504020204" pitchFamily="34" charset="0"/>
            </a:endParaRPr>
          </a:p>
          <a:p>
            <a:r>
              <a:rPr lang="as-IN" sz="3200" dirty="0">
                <a:latin typeface="Noto Sans Bengali" panose="020B0502040504020204" pitchFamily="34" charset="0"/>
                <a:cs typeface="Noto Sans Bengali" panose="020B0502040504020204" pitchFamily="34" charset="0"/>
              </a:rPr>
              <a:t>কখনো কি দেখেছেন যে কিছু দোকান থেকে একবার কেনার পর আর ফিরে যেতে ইচ্ছা করে না? আবার কিছু দোকানে গেলে মনে হয়, এখান থেকেই আবার কিনব?</a:t>
            </a:r>
            <a:endParaRPr lang="as-IN" sz="3200" dirty="0">
              <a:latin typeface="Noto Sans Bengali" panose="020B0502040504020204" pitchFamily="34" charset="0"/>
              <a:cs typeface="Noto Sans Bengali" panose="020B0502040504020204" pitchFamily="34" charset="0"/>
            </a:endParaRPr>
          </a:p>
          <a:p>
            <a:r>
              <a:rPr lang="as-IN" sz="3200" b="1" dirty="0">
                <a:latin typeface="Noto Sans Bengali" panose="020B0502040504020204" pitchFamily="34" charset="0"/>
                <a:cs typeface="Noto Sans Bengali" panose="020B0502040504020204" pitchFamily="34" charset="0"/>
              </a:rPr>
              <a:t>কেন বিক্রয়-পরবর্তী সেবা গুরুত্বপূর্ণ?</a:t>
            </a:r>
            <a:endParaRPr lang="as-IN" sz="3200" b="1" dirty="0">
              <a:latin typeface="Noto Sans Bengali" panose="020B0502040504020204" pitchFamily="34" charset="0"/>
              <a:cs typeface="Noto Sans Bengali" panose="020B0502040504020204" pitchFamily="34" charset="0"/>
            </a:endParaRPr>
          </a:p>
          <a:p>
            <a:r>
              <a:rPr lang="en-US" sz="3200" dirty="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ক্রেতার আস্থা বাড়ায়। </a:t>
            </a:r>
            <a:r>
              <a:rPr lang="en-US" sz="3200" dirty="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তারা অন্যদের কাছে আপনার পণ্যের সুপারিশ করে। </a:t>
            </a:r>
            <a:r>
              <a:rPr lang="en-US" sz="3200" dirty="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পণ্য ত্রুটি হলে দ্রুত সমাধান পাওয়ায় ক্রেতা সন্তুষ্ট থাকে।</a:t>
            </a:r>
            <a:endParaRPr lang="as-IN" sz="32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20868705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২. ক্রেতার সমস্যার সমাধান করুন</a:t>
            </a:r>
            <a:endParaRPr lang="en-US" sz="4000" b="1"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67701" y="4101806"/>
            <a:ext cx="11129099" cy="3539430"/>
          </a:xfrm>
          <a:prstGeom prst="rect">
            <a:avLst/>
          </a:prstGeom>
        </p:spPr>
        <p:txBody>
          <a:bodyPr wrap="square">
            <a:spAutoFit/>
          </a:bodyPr>
          <a:lstStyle/>
          <a:p>
            <a:r>
              <a:rPr lang="as-IN" sz="3200" b="1" dirty="0">
                <a:latin typeface="Noto Sans Bengali" panose="020B0502040504020204" pitchFamily="34" charset="0"/>
                <a:cs typeface="Noto Sans Bengali" panose="020B0502040504020204" pitchFamily="34" charset="0"/>
              </a:rPr>
              <a:t>কিছু কার্যকর বিক্রয়-পরবর্তী কৌশল:</a:t>
            </a:r>
            <a:endParaRPr lang="as-IN" sz="3200" b="1" dirty="0">
              <a:latin typeface="Noto Sans Bengali" panose="020B0502040504020204" pitchFamily="34" charset="0"/>
              <a:cs typeface="Noto Sans Bengali" panose="020B0502040504020204" pitchFamily="34" charset="0"/>
            </a:endParaRPr>
          </a:p>
          <a:p>
            <a:r>
              <a:rPr lang="en-US" sz="3200" dirty="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ওয়ারেন্টি এবং গ্যারান্টি প্রদান করুন। </a:t>
            </a:r>
            <a:endParaRPr lang="en-US" sz="3200" dirty="0" smtClean="0">
              <a:latin typeface="Noto Sans Bengali" panose="020B0502040504020204" pitchFamily="34" charset="0"/>
              <a:cs typeface="Noto Sans Bengali" panose="020B0502040504020204" pitchFamily="34" charset="0"/>
            </a:endParaRPr>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ফোন বা মেসেজে ফলো-আপ করুন: “আপনার কেনা পণ্যের অভিজ্ঞতা কেমন?” </a:t>
            </a:r>
            <a:endParaRPr lang="en-US" sz="3200" dirty="0" smtClean="0">
              <a:latin typeface="Noto Sans Bengali" panose="020B0502040504020204" pitchFamily="34" charset="0"/>
              <a:cs typeface="Noto Sans Bengali" panose="020B0502040504020204" pitchFamily="34" charset="0"/>
            </a:endParaRPr>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পণ্য ব্যবহারের টিপস দিন: “এভাবে ব্যবহার করলে পণ্য দীর্ঘস্থায়ী হবে!” </a:t>
            </a:r>
            <a:endParaRPr lang="en-US" sz="3200" dirty="0" smtClean="0">
              <a:latin typeface="Noto Sans Bengali" panose="020B0502040504020204" pitchFamily="34" charset="0"/>
              <a:cs typeface="Noto Sans Bengali" panose="020B0502040504020204" pitchFamily="34" charset="0"/>
            </a:endParaRPr>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সহজ রিটার্ন ও রিফান্ড নীতি রাখুন।</a:t>
            </a:r>
            <a:endParaRPr lang="as-IN" sz="32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9434639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sp>
        <p:nvSpPr>
          <p:cNvPr id="15" name="TextBox 15"/>
          <p:cNvSpPr txBox="1"/>
          <p:nvPr/>
        </p:nvSpPr>
        <p:spPr>
          <a:xfrm>
            <a:off x="1417273" y="3489495"/>
            <a:ext cx="10317527" cy="615553"/>
          </a:xfrm>
          <a:prstGeom prst="rect">
            <a:avLst/>
          </a:prstGeom>
        </p:spPr>
        <p:txBody>
          <a:bodyPr wrap="square" lIns="0" tIns="0" rIns="0" bIns="0" rtlCol="0" anchor="t">
            <a:spAutoFit/>
          </a:bodyPr>
          <a:lstStyle/>
          <a:p>
            <a:r>
              <a:rPr lang="as-IN" sz="4000" b="1" dirty="0">
                <a:latin typeface="Noto Sans Bengali" panose="020B0502040504020204" pitchFamily="34" charset="0"/>
                <a:cs typeface="Noto Sans Bengali" panose="020B0502040504020204" pitchFamily="34" charset="0"/>
              </a:rPr>
              <a:t>২. ক্রেতার সমস্যার সমাধান করুন</a:t>
            </a:r>
            <a:endParaRPr lang="en-US" sz="4000" b="1" dirty="0">
              <a:latin typeface="Noto Sans Bengali" panose="020B0502040504020204" pitchFamily="34" charset="0"/>
              <a:cs typeface="Noto Sans Bengali" panose="020B0502040504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67701" y="4101806"/>
            <a:ext cx="11129099" cy="3539430"/>
          </a:xfrm>
          <a:prstGeom prst="rect">
            <a:avLst/>
          </a:prstGeom>
        </p:spPr>
        <p:txBody>
          <a:bodyPr wrap="square">
            <a:spAutoFit/>
          </a:bodyPr>
          <a:lstStyle/>
          <a:p>
            <a:r>
              <a:rPr lang="as-IN" sz="3200" b="1" dirty="0">
                <a:latin typeface="Noto Sans Bengali" panose="020B0502040504020204" pitchFamily="34" charset="0"/>
                <a:cs typeface="Noto Sans Bengali" panose="020B0502040504020204" pitchFamily="34" charset="0"/>
              </a:rPr>
              <a:t>একই ক্রেতার কাছে বারবার বিক্রি করতে চাইলে মনে রাখুন: </a:t>
            </a:r>
            <a:endParaRPr lang="en-US" sz="3200" b="1" dirty="0" smtClean="0">
              <a:latin typeface="Noto Sans Bengali" panose="020B0502040504020204" pitchFamily="34" charset="0"/>
              <a:cs typeface="Noto Sans Bengali" panose="020B0502040504020204" pitchFamily="34" charset="0"/>
            </a:endParaRPr>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ক্রেতাকে বিজয়ের অনুভূতি দিতে হবে। </a:t>
            </a:r>
            <a:endParaRPr lang="en-US" sz="3200" dirty="0" smtClean="0">
              <a:latin typeface="Noto Sans Bengali" panose="020B0502040504020204" pitchFamily="34" charset="0"/>
              <a:cs typeface="Noto Sans Bengali" panose="020B0502040504020204" pitchFamily="34" charset="0"/>
            </a:endParaRPr>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তার সমস্যার আসল সমাধান দিতে হবে। </a:t>
            </a:r>
            <a:endParaRPr lang="en-US" sz="3200" dirty="0" smtClean="0">
              <a:latin typeface="Noto Sans Bengali" panose="020B0502040504020204" pitchFamily="34" charset="0"/>
              <a:cs typeface="Noto Sans Bengali" panose="020B0502040504020204" pitchFamily="34" charset="0"/>
            </a:endParaRPr>
          </a:p>
          <a:p>
            <a:r>
              <a:rPr lang="en-US" sz="3200" dirty="0" smtClean="0">
                <a:latin typeface="Noto Sans Bengali" panose="020B0502040504020204" pitchFamily="34" charset="0"/>
                <a:cs typeface="Noto Sans Bengali" panose="020B0502040504020204" pitchFamily="34" charset="0"/>
              </a:rPr>
              <a:t>✅ </a:t>
            </a:r>
            <a:r>
              <a:rPr lang="as-IN" sz="3200" dirty="0">
                <a:latin typeface="Noto Sans Bengali" panose="020B0502040504020204" pitchFamily="34" charset="0"/>
                <a:cs typeface="Noto Sans Bengali" panose="020B0502040504020204" pitchFamily="34" charset="0"/>
              </a:rPr>
              <a:t>বিক্রয়-পরবর্তী চমৎকার সেবা নিশ্চিত করতে হবে</a:t>
            </a:r>
            <a:r>
              <a:rPr lang="as-IN" sz="3200" dirty="0" smtClean="0">
                <a:latin typeface="Noto Sans Bengali" panose="020B0502040504020204" pitchFamily="34" charset="0"/>
                <a:cs typeface="Noto Sans Bengali" panose="020B0502040504020204" pitchFamily="34" charset="0"/>
              </a:rPr>
              <a:t>।</a:t>
            </a:r>
            <a:endParaRPr lang="en-US" sz="3200" dirty="0" smtClean="0">
              <a:latin typeface="Noto Sans Bengali" panose="020B0502040504020204" pitchFamily="34" charset="0"/>
              <a:cs typeface="Noto Sans Bengali" panose="020B0502040504020204" pitchFamily="34" charset="0"/>
            </a:endParaRPr>
          </a:p>
          <a:p>
            <a:endParaRPr lang="as-IN" sz="3200" dirty="0">
              <a:latin typeface="Noto Sans Bengali" panose="020B0502040504020204" pitchFamily="34" charset="0"/>
              <a:cs typeface="Noto Sans Bengali" panose="020B0502040504020204" pitchFamily="34" charset="0"/>
            </a:endParaRPr>
          </a:p>
          <a:p>
            <a:r>
              <a:rPr lang="as-IN" sz="3200" dirty="0">
                <a:latin typeface="Noto Sans Bengali" panose="020B0502040504020204" pitchFamily="34" charset="0"/>
                <a:cs typeface="Noto Sans Bengali" panose="020B0502040504020204" pitchFamily="34" charset="0"/>
              </a:rPr>
              <a:t>এই তিনটি কৌশল ঠিকঠাক কাজে লাগাতে পারলে, আপনার ব্যবসা শুধু টিকে থাকবে না, বরং বেড়েও যাবে!</a:t>
            </a:r>
            <a:endParaRPr lang="as-IN" sz="32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27864191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2984929" y="-41972"/>
            <a:ext cx="5455470" cy="1028700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sp>
        <p:sp>
          <p:nvSpPr>
            <p:cNvPr id="11" name="TextBox 11"/>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4"/>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5"/>
            <a:stretch>
              <a:fillRect/>
            </a:stretch>
          </a:blipFill>
        </p:spPr>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07290" y="8471374"/>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sp>
        <p:nvSpPr>
          <p:cNvPr id="6" name="Rectangle 5"/>
          <p:cNvSpPr/>
          <p:nvPr/>
        </p:nvSpPr>
        <p:spPr>
          <a:xfrm>
            <a:off x="1323656" y="3787117"/>
            <a:ext cx="11429995" cy="3170099"/>
          </a:xfrm>
          <a:prstGeom prst="rect">
            <a:avLst/>
          </a:prstGeom>
        </p:spPr>
        <p:txBody>
          <a:bodyPr wrap="square">
            <a:spAutoFit/>
          </a:bodyPr>
          <a:lstStyle/>
          <a:p>
            <a:r>
              <a:rPr lang="as-IN" sz="4000" b="1" dirty="0">
                <a:latin typeface="Noto Sans Bengali" panose="020B0502040504020204" pitchFamily="34" charset="0"/>
                <a:cs typeface="Noto Sans Bengali" panose="020B0502040504020204" pitchFamily="34" charset="0"/>
              </a:rPr>
              <a:t>প্রশ্নোত্তর পর্ব: এখন আপনাদের মতামত শুনতে চাই— </a:t>
            </a:r>
            <a:endParaRPr lang="en-US" sz="4000" b="1" dirty="0" smtClean="0">
              <a:latin typeface="Noto Sans Bengali" panose="020B0502040504020204" pitchFamily="34" charset="0"/>
              <a:cs typeface="Noto Sans Bengali" panose="020B0502040504020204" pitchFamily="34" charset="0"/>
            </a:endParaRPr>
          </a:p>
          <a:p>
            <a:r>
              <a:rPr lang="as-IN" sz="4000" dirty="0" smtClean="0">
                <a:latin typeface="Noto Sans Bengali" panose="020B0502040504020204" pitchFamily="34" charset="0"/>
                <a:cs typeface="Noto Sans Bengali" panose="020B0502040504020204" pitchFamily="34" charset="0"/>
              </a:rPr>
              <a:t>✔️ </a:t>
            </a:r>
            <a:r>
              <a:rPr lang="as-IN" sz="4000" dirty="0">
                <a:latin typeface="Noto Sans Bengali" panose="020B0502040504020204" pitchFamily="34" charset="0"/>
                <a:cs typeface="Noto Sans Bengali" panose="020B0502040504020204" pitchFamily="34" charset="0"/>
              </a:rPr>
              <a:t>আপনার অভিজ্ঞতায় কীভাবে ক্রেতাকে ধরে রাখা সম্ভব? </a:t>
            </a:r>
            <a:endParaRPr lang="en-US" sz="4000" dirty="0" smtClean="0">
              <a:latin typeface="Noto Sans Bengali" panose="020B0502040504020204" pitchFamily="34" charset="0"/>
              <a:cs typeface="Noto Sans Bengali" panose="020B0502040504020204" pitchFamily="34" charset="0"/>
            </a:endParaRPr>
          </a:p>
          <a:p>
            <a:r>
              <a:rPr lang="as-IN" sz="4000" dirty="0" smtClean="0">
                <a:latin typeface="Noto Sans Bengali" panose="020B0502040504020204" pitchFamily="34" charset="0"/>
                <a:cs typeface="Noto Sans Bengali" panose="020B0502040504020204" pitchFamily="34" charset="0"/>
              </a:rPr>
              <a:t>✔️ </a:t>
            </a:r>
            <a:r>
              <a:rPr lang="as-IN" sz="4000" dirty="0">
                <a:latin typeface="Noto Sans Bengali" panose="020B0502040504020204" pitchFamily="34" charset="0"/>
                <a:cs typeface="Noto Sans Bengali" panose="020B0502040504020204" pitchFamily="34" charset="0"/>
              </a:rPr>
              <a:t>কোন কৌশল আপনাদের ব্যবসায় প্রয়োগ করতে ইচ্ছুক?</a:t>
            </a:r>
            <a:endParaRPr lang="as-IN" sz="4000" dirty="0">
              <a:effectLst/>
              <a:latin typeface="Noto Sans Bengali" panose="020B0502040504020204" pitchFamily="34" charset="0"/>
              <a:cs typeface="Noto Sans Bengali" panose="020B0502040504020204" pitchFamily="34" charset="0"/>
            </a:endParaRPr>
          </a:p>
        </p:txBody>
      </p:sp>
    </p:spTree>
    <p:extLst>
      <p:ext uri="{BB962C8B-B14F-4D97-AF65-F5344CB8AC3E}">
        <p14:creationId xmlns:p14="http://schemas.microsoft.com/office/powerpoint/2010/main" val="33347838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12" name="Freeform 12"/>
          <p:cNvSpPr/>
          <p:nvPr/>
        </p:nvSpPr>
        <p:spPr>
          <a:xfrm>
            <a:off x="1057435" y="976021"/>
            <a:ext cx="2980532" cy="1099958"/>
          </a:xfrm>
          <a:custGeom>
            <a:avLst/>
            <a:gdLst/>
            <a:ahLst/>
            <a:cxnLst/>
            <a:rect l="l" t="t" r="r" b="b"/>
            <a:pathLst>
              <a:path w="2980532" h="1099958">
                <a:moveTo>
                  <a:pt x="0" y="0"/>
                </a:moveTo>
                <a:lnTo>
                  <a:pt x="2980531" y="0"/>
                </a:lnTo>
                <a:lnTo>
                  <a:pt x="2980531" y="1099958"/>
                </a:lnTo>
                <a:lnTo>
                  <a:pt x="0" y="1099958"/>
                </a:lnTo>
                <a:lnTo>
                  <a:pt x="0" y="0"/>
                </a:lnTo>
                <a:close/>
              </a:path>
            </a:pathLst>
          </a:custGeom>
          <a:blipFill>
            <a:blip r:embed="rId2"/>
            <a:stretch>
              <a:fillRect/>
            </a:stretch>
          </a:blipFill>
        </p:spPr>
      </p:sp>
      <p:sp>
        <p:nvSpPr>
          <p:cNvPr id="13" name="Freeform 13"/>
          <p:cNvSpPr/>
          <p:nvPr/>
        </p:nvSpPr>
        <p:spPr>
          <a:xfrm>
            <a:off x="1057435" y="8393033"/>
            <a:ext cx="2431956" cy="1197271"/>
          </a:xfrm>
          <a:custGeom>
            <a:avLst/>
            <a:gdLst/>
            <a:ahLst/>
            <a:cxnLst/>
            <a:rect l="l" t="t" r="r" b="b"/>
            <a:pathLst>
              <a:path w="2431956" h="1197271">
                <a:moveTo>
                  <a:pt x="0" y="0"/>
                </a:moveTo>
                <a:lnTo>
                  <a:pt x="2431955" y="0"/>
                </a:lnTo>
                <a:lnTo>
                  <a:pt x="2431955" y="1197270"/>
                </a:lnTo>
                <a:lnTo>
                  <a:pt x="0" y="1197270"/>
                </a:lnTo>
                <a:lnTo>
                  <a:pt x="0" y="0"/>
                </a:lnTo>
                <a:close/>
              </a:path>
            </a:pathLst>
          </a:custGeom>
          <a:blipFill>
            <a:blip r:embed="rId3"/>
            <a:stretch>
              <a:fillRect/>
            </a:stretch>
          </a:blipFill>
        </p:spPr>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9000" y="8393033"/>
            <a:ext cx="2390406" cy="1252971"/>
          </a:xfrm>
          <a:prstGeom prst="rect">
            <a:avLst/>
          </a:prstGeom>
        </p:spPr>
      </p:pic>
      <p:sp>
        <p:nvSpPr>
          <p:cNvPr id="7" name="Rectangle 6"/>
          <p:cNvSpPr/>
          <p:nvPr/>
        </p:nvSpPr>
        <p:spPr>
          <a:xfrm>
            <a:off x="13146095" y="189925"/>
            <a:ext cx="5003564" cy="523220"/>
          </a:xfrm>
          <a:prstGeom prst="rect">
            <a:avLst/>
          </a:prstGeom>
        </p:spPr>
        <p:txBody>
          <a:bodyPr wrap="square">
            <a:spAutoFit/>
          </a:bodyPr>
          <a:lstStyle/>
          <a:p>
            <a:pPr>
              <a:spcBef>
                <a:spcPts val="1200"/>
              </a:spcBef>
              <a:spcAft>
                <a:spcPts val="200"/>
              </a:spcAft>
            </a:pPr>
            <a:r>
              <a:rPr lang="en-US" sz="2800" b="1" dirty="0" smtClean="0">
                <a:solidFill>
                  <a:srgbClr val="000000"/>
                </a:solidFill>
                <a:latin typeface="Noto Sans Bengali" panose="020B0502040504020204" pitchFamily="34" charset="0"/>
              </a:rPr>
              <a:t>--</a:t>
            </a:r>
            <a:endParaRPr lang="en-US" sz="2800" dirty="0"/>
          </a:p>
        </p:txBody>
      </p:sp>
      <p:grpSp>
        <p:nvGrpSpPr>
          <p:cNvPr id="14" name="Group 2"/>
          <p:cNvGrpSpPr/>
          <p:nvPr/>
        </p:nvGrpSpPr>
        <p:grpSpPr>
          <a:xfrm>
            <a:off x="4697670" y="2681436"/>
            <a:ext cx="8892659" cy="4924128"/>
            <a:chOff x="0" y="0"/>
            <a:chExt cx="2785608" cy="1542473"/>
          </a:xfrm>
        </p:grpSpPr>
        <p:sp>
          <p:nvSpPr>
            <p:cNvPr id="15" name="Freeform 3"/>
            <p:cNvSpPr/>
            <p:nvPr/>
          </p:nvSpPr>
          <p:spPr>
            <a:xfrm>
              <a:off x="0" y="0"/>
              <a:ext cx="2785608" cy="1542473"/>
            </a:xfrm>
            <a:custGeom>
              <a:avLst/>
              <a:gdLst/>
              <a:ahLst/>
              <a:cxnLst/>
              <a:rect l="l" t="t" r="r" b="b"/>
              <a:pathLst>
                <a:path w="2785608" h="1542473">
                  <a:moveTo>
                    <a:pt x="39177" y="0"/>
                  </a:moveTo>
                  <a:lnTo>
                    <a:pt x="2746431" y="0"/>
                  </a:lnTo>
                  <a:cubicBezTo>
                    <a:pt x="2768068" y="0"/>
                    <a:pt x="2785608" y="17540"/>
                    <a:pt x="2785608" y="39177"/>
                  </a:cubicBezTo>
                  <a:lnTo>
                    <a:pt x="2785608" y="1503296"/>
                  </a:lnTo>
                  <a:cubicBezTo>
                    <a:pt x="2785608" y="1524933"/>
                    <a:pt x="2768068" y="1542473"/>
                    <a:pt x="2746431" y="1542473"/>
                  </a:cubicBezTo>
                  <a:lnTo>
                    <a:pt x="39177" y="1542473"/>
                  </a:lnTo>
                  <a:cubicBezTo>
                    <a:pt x="17540" y="1542473"/>
                    <a:pt x="0" y="1524933"/>
                    <a:pt x="0" y="1503296"/>
                  </a:cubicBezTo>
                  <a:lnTo>
                    <a:pt x="0" y="39177"/>
                  </a:lnTo>
                  <a:cubicBezTo>
                    <a:pt x="0" y="17540"/>
                    <a:pt x="17540" y="0"/>
                    <a:pt x="39177" y="0"/>
                  </a:cubicBezTo>
                  <a:close/>
                </a:path>
              </a:pathLst>
            </a:custGeom>
            <a:solidFill>
              <a:srgbClr val="106861"/>
            </a:solidFill>
            <a:ln cap="rnd">
              <a:noFill/>
              <a:prstDash val="solid"/>
              <a:round/>
            </a:ln>
          </p:spPr>
        </p:sp>
        <p:sp>
          <p:nvSpPr>
            <p:cNvPr id="16" name="TextBox 4"/>
            <p:cNvSpPr txBox="1"/>
            <p:nvPr/>
          </p:nvSpPr>
          <p:spPr>
            <a:xfrm>
              <a:off x="0" y="-38100"/>
              <a:ext cx="2785608" cy="1580573"/>
            </a:xfrm>
            <a:prstGeom prst="rect">
              <a:avLst/>
            </a:prstGeom>
          </p:spPr>
          <p:txBody>
            <a:bodyPr lIns="50800" tIns="50800" rIns="50800" bIns="50800" rtlCol="0" anchor="ctr"/>
            <a:lstStyle/>
            <a:p>
              <a:pPr marL="0" lvl="0" indent="0" algn="ctr">
                <a:lnSpc>
                  <a:spcPts val="3035"/>
                </a:lnSpc>
                <a:spcBef>
                  <a:spcPct val="0"/>
                </a:spcBef>
              </a:pPr>
              <a:endParaRPr/>
            </a:p>
          </p:txBody>
        </p:sp>
      </p:grpSp>
      <p:sp>
        <p:nvSpPr>
          <p:cNvPr id="8" name="Rectangle 7"/>
          <p:cNvSpPr/>
          <p:nvPr/>
        </p:nvSpPr>
        <p:spPr>
          <a:xfrm>
            <a:off x="7607648" y="4642080"/>
            <a:ext cx="3072701" cy="1002839"/>
          </a:xfrm>
          <a:prstGeom prst="rect">
            <a:avLst/>
          </a:prstGeom>
        </p:spPr>
        <p:txBody>
          <a:bodyPr wrap="none">
            <a:spAutoFit/>
          </a:bodyPr>
          <a:lstStyle/>
          <a:p>
            <a:pPr lvl="0">
              <a:lnSpc>
                <a:spcPts val="7116"/>
              </a:lnSpc>
              <a:spcBef>
                <a:spcPct val="0"/>
              </a:spcBef>
            </a:pPr>
            <a:r>
              <a:rPr lang="en-US" sz="6000" b="1" spc="477" dirty="0" err="1" smtClean="0">
                <a:solidFill>
                  <a:srgbClr val="FFFFFF"/>
                </a:solidFill>
                <a:latin typeface="Open Sauce Bold"/>
                <a:ea typeface="Open Sauce Bold"/>
                <a:cs typeface="Open Sauce Bold"/>
                <a:sym typeface="Open Sauce Bold"/>
              </a:rPr>
              <a:t>ধন্যবাদ</a:t>
            </a:r>
            <a:endParaRPr lang="en-US" sz="6000" b="1" spc="477" dirty="0">
              <a:solidFill>
                <a:srgbClr val="FFFFFF"/>
              </a:solidFill>
              <a:latin typeface="Open Sauce Bold"/>
              <a:ea typeface="Open Sauce Bold"/>
              <a:cs typeface="Open Sauce Bold"/>
              <a:sym typeface="Open Sauce Bold"/>
            </a:endParaRPr>
          </a:p>
        </p:txBody>
      </p:sp>
    </p:spTree>
    <p:extLst>
      <p:ext uri="{BB962C8B-B14F-4D97-AF65-F5344CB8AC3E}">
        <p14:creationId xmlns:p14="http://schemas.microsoft.com/office/powerpoint/2010/main" val="21672469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944429" y="7804110"/>
            <a:ext cx="841683" cy="841683"/>
          </a:xfrm>
          <a:custGeom>
            <a:avLst/>
            <a:gdLst/>
            <a:ahLst/>
            <a:cxnLst/>
            <a:rect l="l" t="t" r="r" b="b"/>
            <a:pathLst>
              <a:path w="841683" h="841683">
                <a:moveTo>
                  <a:pt x="0" y="0"/>
                </a:moveTo>
                <a:lnTo>
                  <a:pt x="841683" y="0"/>
                </a:lnTo>
                <a:lnTo>
                  <a:pt x="841683" y="841683"/>
                </a:lnTo>
                <a:lnTo>
                  <a:pt x="0" y="8416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6125847" y="7810231"/>
            <a:ext cx="841683" cy="829440"/>
          </a:xfrm>
          <a:custGeom>
            <a:avLst/>
            <a:gdLst/>
            <a:ahLst/>
            <a:cxnLst/>
            <a:rect l="l" t="t" r="r" b="b"/>
            <a:pathLst>
              <a:path w="841683" h="829440">
                <a:moveTo>
                  <a:pt x="0" y="0"/>
                </a:moveTo>
                <a:lnTo>
                  <a:pt x="841683" y="0"/>
                </a:lnTo>
                <a:lnTo>
                  <a:pt x="841683" y="829440"/>
                </a:lnTo>
                <a:lnTo>
                  <a:pt x="0" y="82944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4730978" y="7798685"/>
            <a:ext cx="841683" cy="852533"/>
          </a:xfrm>
          <a:custGeom>
            <a:avLst/>
            <a:gdLst/>
            <a:ahLst/>
            <a:cxnLst/>
            <a:rect l="l" t="t" r="r" b="b"/>
            <a:pathLst>
              <a:path w="841683" h="852533">
                <a:moveTo>
                  <a:pt x="0" y="0"/>
                </a:moveTo>
                <a:lnTo>
                  <a:pt x="841683" y="0"/>
                </a:lnTo>
                <a:lnTo>
                  <a:pt x="841683" y="852533"/>
                </a:lnTo>
                <a:lnTo>
                  <a:pt x="0" y="85253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Freeform 5"/>
          <p:cNvSpPr/>
          <p:nvPr/>
        </p:nvSpPr>
        <p:spPr>
          <a:xfrm>
            <a:off x="10075592" y="4287504"/>
            <a:ext cx="841683" cy="841683"/>
          </a:xfrm>
          <a:custGeom>
            <a:avLst/>
            <a:gdLst/>
            <a:ahLst/>
            <a:cxnLst/>
            <a:rect l="l" t="t" r="r" b="b"/>
            <a:pathLst>
              <a:path w="841683" h="841683">
                <a:moveTo>
                  <a:pt x="0" y="0"/>
                </a:moveTo>
                <a:lnTo>
                  <a:pt x="841683" y="0"/>
                </a:lnTo>
                <a:lnTo>
                  <a:pt x="841683" y="841683"/>
                </a:lnTo>
                <a:lnTo>
                  <a:pt x="0" y="84168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6" name="Freeform 6"/>
          <p:cNvSpPr/>
          <p:nvPr/>
        </p:nvSpPr>
        <p:spPr>
          <a:xfrm>
            <a:off x="10075592" y="6536614"/>
            <a:ext cx="841683" cy="843216"/>
          </a:xfrm>
          <a:custGeom>
            <a:avLst/>
            <a:gdLst/>
            <a:ahLst/>
            <a:cxnLst/>
            <a:rect l="l" t="t" r="r" b="b"/>
            <a:pathLst>
              <a:path w="841683" h="843216">
                <a:moveTo>
                  <a:pt x="0" y="0"/>
                </a:moveTo>
                <a:lnTo>
                  <a:pt x="841683" y="0"/>
                </a:lnTo>
                <a:lnTo>
                  <a:pt x="841683" y="843216"/>
                </a:lnTo>
                <a:lnTo>
                  <a:pt x="0" y="84321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7" name="Freeform 7"/>
          <p:cNvSpPr/>
          <p:nvPr/>
        </p:nvSpPr>
        <p:spPr>
          <a:xfrm>
            <a:off x="9020070" y="6439478"/>
            <a:ext cx="690402" cy="1037489"/>
          </a:xfrm>
          <a:custGeom>
            <a:avLst/>
            <a:gdLst/>
            <a:ahLst/>
            <a:cxnLst/>
            <a:rect l="l" t="t" r="r" b="b"/>
            <a:pathLst>
              <a:path w="690402" h="1037489">
                <a:moveTo>
                  <a:pt x="0" y="0"/>
                </a:moveTo>
                <a:lnTo>
                  <a:pt x="690402" y="0"/>
                </a:lnTo>
                <a:lnTo>
                  <a:pt x="690402" y="1037489"/>
                </a:lnTo>
                <a:lnTo>
                  <a:pt x="0" y="103748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a:ln cap="sq">
            <a:noFill/>
            <a:prstDash val="solid"/>
            <a:miter/>
          </a:ln>
        </p:spPr>
      </p:sp>
      <p:sp>
        <p:nvSpPr>
          <p:cNvPr id="8" name="Freeform 8"/>
          <p:cNvSpPr/>
          <p:nvPr/>
        </p:nvSpPr>
        <p:spPr>
          <a:xfrm>
            <a:off x="7585408" y="6537381"/>
            <a:ext cx="841683" cy="841683"/>
          </a:xfrm>
          <a:custGeom>
            <a:avLst/>
            <a:gdLst/>
            <a:ahLst/>
            <a:cxnLst/>
            <a:rect l="l" t="t" r="r" b="b"/>
            <a:pathLst>
              <a:path w="841683" h="841683">
                <a:moveTo>
                  <a:pt x="0" y="0"/>
                </a:moveTo>
                <a:lnTo>
                  <a:pt x="841683" y="0"/>
                </a:lnTo>
                <a:lnTo>
                  <a:pt x="841683" y="841683"/>
                </a:lnTo>
                <a:lnTo>
                  <a:pt x="0" y="841683"/>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a:ln cap="sq">
            <a:noFill/>
            <a:prstDash val="solid"/>
            <a:miter/>
          </a:ln>
        </p:spPr>
      </p:sp>
      <p:sp>
        <p:nvSpPr>
          <p:cNvPr id="9" name="Freeform 9"/>
          <p:cNvSpPr/>
          <p:nvPr/>
        </p:nvSpPr>
        <p:spPr>
          <a:xfrm>
            <a:off x="10075592" y="5420608"/>
            <a:ext cx="841683" cy="841683"/>
          </a:xfrm>
          <a:custGeom>
            <a:avLst/>
            <a:gdLst/>
            <a:ahLst/>
            <a:cxnLst/>
            <a:rect l="l" t="t" r="r" b="b"/>
            <a:pathLst>
              <a:path w="841683" h="841683">
                <a:moveTo>
                  <a:pt x="0" y="0"/>
                </a:moveTo>
                <a:lnTo>
                  <a:pt x="841683" y="0"/>
                </a:lnTo>
                <a:lnTo>
                  <a:pt x="841683" y="841683"/>
                </a:lnTo>
                <a:lnTo>
                  <a:pt x="0" y="84168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a:ln cap="sq">
            <a:noFill/>
            <a:prstDash val="solid"/>
            <a:miter/>
          </a:ln>
        </p:spPr>
      </p:sp>
      <p:sp>
        <p:nvSpPr>
          <p:cNvPr id="10" name="Freeform 10"/>
          <p:cNvSpPr/>
          <p:nvPr/>
        </p:nvSpPr>
        <p:spPr>
          <a:xfrm>
            <a:off x="7519980" y="7944900"/>
            <a:ext cx="841683" cy="560102"/>
          </a:xfrm>
          <a:custGeom>
            <a:avLst/>
            <a:gdLst/>
            <a:ahLst/>
            <a:cxnLst/>
            <a:rect l="l" t="t" r="r" b="b"/>
            <a:pathLst>
              <a:path w="841683" h="560102">
                <a:moveTo>
                  <a:pt x="0" y="0"/>
                </a:moveTo>
                <a:lnTo>
                  <a:pt x="841683" y="0"/>
                </a:lnTo>
                <a:lnTo>
                  <a:pt x="841683" y="560102"/>
                </a:lnTo>
                <a:lnTo>
                  <a:pt x="0" y="560102"/>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a:ln cap="sq">
            <a:noFill/>
            <a:prstDash val="solid"/>
            <a:miter/>
          </a:ln>
        </p:spPr>
      </p:sp>
      <p:sp>
        <p:nvSpPr>
          <p:cNvPr id="11" name="Freeform 11"/>
          <p:cNvSpPr/>
          <p:nvPr/>
        </p:nvSpPr>
        <p:spPr>
          <a:xfrm>
            <a:off x="8664051" y="4287504"/>
            <a:ext cx="841683" cy="841683"/>
          </a:xfrm>
          <a:custGeom>
            <a:avLst/>
            <a:gdLst/>
            <a:ahLst/>
            <a:cxnLst/>
            <a:rect l="l" t="t" r="r" b="b"/>
            <a:pathLst>
              <a:path w="841683" h="841683">
                <a:moveTo>
                  <a:pt x="0" y="0"/>
                </a:moveTo>
                <a:lnTo>
                  <a:pt x="841682" y="0"/>
                </a:lnTo>
                <a:lnTo>
                  <a:pt x="841682" y="841683"/>
                </a:lnTo>
                <a:lnTo>
                  <a:pt x="0" y="841683"/>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a:ln cap="sq">
            <a:noFill/>
            <a:prstDash val="solid"/>
            <a:miter/>
          </a:ln>
        </p:spPr>
      </p:sp>
      <p:sp>
        <p:nvSpPr>
          <p:cNvPr id="12" name="Freeform 12"/>
          <p:cNvSpPr/>
          <p:nvPr/>
        </p:nvSpPr>
        <p:spPr>
          <a:xfrm>
            <a:off x="5151820" y="4287504"/>
            <a:ext cx="841683" cy="841683"/>
          </a:xfrm>
          <a:custGeom>
            <a:avLst/>
            <a:gdLst/>
            <a:ahLst/>
            <a:cxnLst/>
            <a:rect l="l" t="t" r="r" b="b"/>
            <a:pathLst>
              <a:path w="841683" h="841683">
                <a:moveTo>
                  <a:pt x="0" y="0"/>
                </a:moveTo>
                <a:lnTo>
                  <a:pt x="841682" y="0"/>
                </a:lnTo>
                <a:lnTo>
                  <a:pt x="841682" y="841683"/>
                </a:lnTo>
                <a:lnTo>
                  <a:pt x="0" y="841683"/>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a:ln cap="sq">
            <a:noFill/>
            <a:prstDash val="solid"/>
            <a:miter/>
          </a:ln>
        </p:spPr>
      </p:sp>
      <p:sp>
        <p:nvSpPr>
          <p:cNvPr id="13" name="Freeform 13"/>
          <p:cNvSpPr/>
          <p:nvPr/>
        </p:nvSpPr>
        <p:spPr>
          <a:xfrm>
            <a:off x="8749776" y="5420608"/>
            <a:ext cx="841683" cy="841683"/>
          </a:xfrm>
          <a:custGeom>
            <a:avLst/>
            <a:gdLst/>
            <a:ahLst/>
            <a:cxnLst/>
            <a:rect l="l" t="t" r="r" b="b"/>
            <a:pathLst>
              <a:path w="841683" h="841683">
                <a:moveTo>
                  <a:pt x="0" y="0"/>
                </a:moveTo>
                <a:lnTo>
                  <a:pt x="841682" y="0"/>
                </a:lnTo>
                <a:lnTo>
                  <a:pt x="841682" y="841683"/>
                </a:lnTo>
                <a:lnTo>
                  <a:pt x="0" y="841683"/>
                </a:lnTo>
                <a:lnTo>
                  <a:pt x="0" y="0"/>
                </a:lnTo>
                <a:close/>
              </a:path>
            </a:pathLst>
          </a:custGeom>
          <a:blipFill>
            <a:blip r:embed="rId24">
              <a:extLst>
                <a:ext uri="{96DAC541-7B7A-43D3-8B79-37D633B846F1}">
                  <asvg:svgBlip xmlns:asvg="http://schemas.microsoft.com/office/drawing/2016/SVG/main" xmlns="" r:embed="rId25"/>
                </a:ext>
              </a:extLst>
            </a:blip>
            <a:stretch>
              <a:fillRect/>
            </a:stretch>
          </a:blipFill>
          <a:ln cap="sq">
            <a:noFill/>
            <a:prstDash val="solid"/>
            <a:miter/>
          </a:ln>
        </p:spPr>
      </p:sp>
      <p:sp>
        <p:nvSpPr>
          <p:cNvPr id="14" name="Freeform 14"/>
          <p:cNvSpPr/>
          <p:nvPr/>
        </p:nvSpPr>
        <p:spPr>
          <a:xfrm>
            <a:off x="6125847" y="6535845"/>
            <a:ext cx="841683" cy="844755"/>
          </a:xfrm>
          <a:custGeom>
            <a:avLst/>
            <a:gdLst/>
            <a:ahLst/>
            <a:cxnLst/>
            <a:rect l="l" t="t" r="r" b="b"/>
            <a:pathLst>
              <a:path w="841683" h="844755">
                <a:moveTo>
                  <a:pt x="0" y="0"/>
                </a:moveTo>
                <a:lnTo>
                  <a:pt x="841683" y="0"/>
                </a:lnTo>
                <a:lnTo>
                  <a:pt x="841683" y="844754"/>
                </a:lnTo>
                <a:lnTo>
                  <a:pt x="0" y="844754"/>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a:ln cap="sq">
            <a:noFill/>
            <a:prstDash val="solid"/>
            <a:miter/>
          </a:ln>
        </p:spPr>
      </p:sp>
      <p:sp>
        <p:nvSpPr>
          <p:cNvPr id="15" name="Freeform 15"/>
          <p:cNvSpPr/>
          <p:nvPr/>
        </p:nvSpPr>
        <p:spPr>
          <a:xfrm>
            <a:off x="4520423" y="6536614"/>
            <a:ext cx="841683" cy="843216"/>
          </a:xfrm>
          <a:custGeom>
            <a:avLst/>
            <a:gdLst/>
            <a:ahLst/>
            <a:cxnLst/>
            <a:rect l="l" t="t" r="r" b="b"/>
            <a:pathLst>
              <a:path w="841683" h="843216">
                <a:moveTo>
                  <a:pt x="0" y="0"/>
                </a:moveTo>
                <a:lnTo>
                  <a:pt x="841683" y="0"/>
                </a:lnTo>
                <a:lnTo>
                  <a:pt x="841683" y="843216"/>
                </a:lnTo>
                <a:lnTo>
                  <a:pt x="0" y="843216"/>
                </a:lnTo>
                <a:lnTo>
                  <a:pt x="0" y="0"/>
                </a:lnTo>
                <a:close/>
              </a:path>
            </a:pathLst>
          </a:custGeom>
          <a:blipFill>
            <a:blip r:embed="rId28">
              <a:extLst>
                <a:ext uri="{96DAC541-7B7A-43D3-8B79-37D633B846F1}">
                  <asvg:svgBlip xmlns:asvg="http://schemas.microsoft.com/office/drawing/2016/SVG/main" xmlns="" r:embed="rId29"/>
                </a:ext>
              </a:extLst>
            </a:blip>
            <a:stretch>
              <a:fillRect/>
            </a:stretch>
          </a:blipFill>
          <a:ln cap="sq">
            <a:noFill/>
            <a:prstDash val="solid"/>
            <a:miter/>
          </a:ln>
        </p:spPr>
      </p:sp>
      <p:sp>
        <p:nvSpPr>
          <p:cNvPr id="16" name="Freeform 16"/>
          <p:cNvSpPr/>
          <p:nvPr/>
        </p:nvSpPr>
        <p:spPr>
          <a:xfrm>
            <a:off x="7450893" y="5420608"/>
            <a:ext cx="841683" cy="841683"/>
          </a:xfrm>
          <a:custGeom>
            <a:avLst/>
            <a:gdLst/>
            <a:ahLst/>
            <a:cxnLst/>
            <a:rect l="l" t="t" r="r" b="b"/>
            <a:pathLst>
              <a:path w="841683" h="841683">
                <a:moveTo>
                  <a:pt x="0" y="0"/>
                </a:moveTo>
                <a:lnTo>
                  <a:pt x="841683" y="0"/>
                </a:lnTo>
                <a:lnTo>
                  <a:pt x="841683" y="841683"/>
                </a:lnTo>
                <a:lnTo>
                  <a:pt x="0" y="841683"/>
                </a:lnTo>
                <a:lnTo>
                  <a:pt x="0" y="0"/>
                </a:lnTo>
                <a:close/>
              </a:path>
            </a:pathLst>
          </a:custGeom>
          <a:blipFill>
            <a:blip r:embed="rId30">
              <a:extLst>
                <a:ext uri="{96DAC541-7B7A-43D3-8B79-37D633B846F1}">
                  <asvg:svgBlip xmlns:asvg="http://schemas.microsoft.com/office/drawing/2016/SVG/main" xmlns="" r:embed="rId31"/>
                </a:ext>
              </a:extLst>
            </a:blip>
            <a:stretch>
              <a:fillRect/>
            </a:stretch>
          </a:blipFill>
          <a:ln cap="sq">
            <a:noFill/>
            <a:prstDash val="solid"/>
            <a:miter/>
          </a:ln>
        </p:spPr>
      </p:sp>
      <p:sp>
        <p:nvSpPr>
          <p:cNvPr id="17" name="Freeform 17"/>
          <p:cNvSpPr/>
          <p:nvPr/>
        </p:nvSpPr>
        <p:spPr>
          <a:xfrm>
            <a:off x="6241337" y="5420608"/>
            <a:ext cx="841683" cy="841683"/>
          </a:xfrm>
          <a:custGeom>
            <a:avLst/>
            <a:gdLst/>
            <a:ahLst/>
            <a:cxnLst/>
            <a:rect l="l" t="t" r="r" b="b"/>
            <a:pathLst>
              <a:path w="841683" h="841683">
                <a:moveTo>
                  <a:pt x="0" y="0"/>
                </a:moveTo>
                <a:lnTo>
                  <a:pt x="841682" y="0"/>
                </a:lnTo>
                <a:lnTo>
                  <a:pt x="841682" y="841683"/>
                </a:lnTo>
                <a:lnTo>
                  <a:pt x="0" y="841683"/>
                </a:lnTo>
                <a:lnTo>
                  <a:pt x="0" y="0"/>
                </a:lnTo>
                <a:close/>
              </a:path>
            </a:pathLst>
          </a:custGeom>
          <a:blipFill>
            <a:blip r:embed="rId32">
              <a:extLst>
                <a:ext uri="{96DAC541-7B7A-43D3-8B79-37D633B846F1}">
                  <asvg:svgBlip xmlns:asvg="http://schemas.microsoft.com/office/drawing/2016/SVG/main" xmlns="" r:embed="rId33"/>
                </a:ext>
              </a:extLst>
            </a:blip>
            <a:stretch>
              <a:fillRect/>
            </a:stretch>
          </a:blipFill>
          <a:ln cap="sq">
            <a:noFill/>
            <a:prstDash val="solid"/>
            <a:miter/>
          </a:ln>
        </p:spPr>
      </p:sp>
      <p:sp>
        <p:nvSpPr>
          <p:cNvPr id="18" name="Freeform 18"/>
          <p:cNvSpPr/>
          <p:nvPr/>
        </p:nvSpPr>
        <p:spPr>
          <a:xfrm>
            <a:off x="4941265" y="5420608"/>
            <a:ext cx="841683" cy="841683"/>
          </a:xfrm>
          <a:custGeom>
            <a:avLst/>
            <a:gdLst/>
            <a:ahLst/>
            <a:cxnLst/>
            <a:rect l="l" t="t" r="r" b="b"/>
            <a:pathLst>
              <a:path w="841683" h="841683">
                <a:moveTo>
                  <a:pt x="0" y="0"/>
                </a:moveTo>
                <a:lnTo>
                  <a:pt x="841682" y="0"/>
                </a:lnTo>
                <a:lnTo>
                  <a:pt x="841682" y="841683"/>
                </a:lnTo>
                <a:lnTo>
                  <a:pt x="0" y="841683"/>
                </a:lnTo>
                <a:lnTo>
                  <a:pt x="0" y="0"/>
                </a:lnTo>
                <a:close/>
              </a:path>
            </a:pathLst>
          </a:custGeom>
          <a:blipFill>
            <a:blip r:embed="rId34">
              <a:extLst>
                <a:ext uri="{96DAC541-7B7A-43D3-8B79-37D633B846F1}">
                  <asvg:svgBlip xmlns:asvg="http://schemas.microsoft.com/office/drawing/2016/SVG/main" xmlns="" r:embed="rId35"/>
                </a:ext>
              </a:extLst>
            </a:blip>
            <a:stretch>
              <a:fillRect/>
            </a:stretch>
          </a:blipFill>
          <a:ln cap="sq">
            <a:noFill/>
            <a:prstDash val="solid"/>
            <a:miter/>
          </a:ln>
        </p:spPr>
      </p:sp>
      <p:sp>
        <p:nvSpPr>
          <p:cNvPr id="19" name="Freeform 19"/>
          <p:cNvSpPr/>
          <p:nvPr/>
        </p:nvSpPr>
        <p:spPr>
          <a:xfrm>
            <a:off x="7450893" y="4075934"/>
            <a:ext cx="841683" cy="1264824"/>
          </a:xfrm>
          <a:custGeom>
            <a:avLst/>
            <a:gdLst/>
            <a:ahLst/>
            <a:cxnLst/>
            <a:rect l="l" t="t" r="r" b="b"/>
            <a:pathLst>
              <a:path w="841683" h="1264824">
                <a:moveTo>
                  <a:pt x="0" y="0"/>
                </a:moveTo>
                <a:lnTo>
                  <a:pt x="841683" y="0"/>
                </a:lnTo>
                <a:lnTo>
                  <a:pt x="841683" y="1264823"/>
                </a:lnTo>
                <a:lnTo>
                  <a:pt x="0" y="1264823"/>
                </a:lnTo>
                <a:lnTo>
                  <a:pt x="0" y="0"/>
                </a:lnTo>
                <a:close/>
              </a:path>
            </a:pathLst>
          </a:custGeom>
          <a:blipFill>
            <a:blip r:embed="rId36">
              <a:extLst>
                <a:ext uri="{96DAC541-7B7A-43D3-8B79-37D633B846F1}">
                  <asvg:svgBlip xmlns:asvg="http://schemas.microsoft.com/office/drawing/2016/SVG/main" xmlns="" r:embed="rId37"/>
                </a:ext>
              </a:extLst>
            </a:blip>
            <a:stretch>
              <a:fillRect/>
            </a:stretch>
          </a:blipFill>
          <a:ln cap="sq">
            <a:noFill/>
            <a:prstDash val="solid"/>
            <a:miter/>
          </a:ln>
        </p:spPr>
      </p:sp>
      <p:sp>
        <p:nvSpPr>
          <p:cNvPr id="20" name="Freeform 20"/>
          <p:cNvSpPr/>
          <p:nvPr/>
        </p:nvSpPr>
        <p:spPr>
          <a:xfrm>
            <a:off x="6241337" y="4428295"/>
            <a:ext cx="841683" cy="560102"/>
          </a:xfrm>
          <a:custGeom>
            <a:avLst/>
            <a:gdLst/>
            <a:ahLst/>
            <a:cxnLst/>
            <a:rect l="l" t="t" r="r" b="b"/>
            <a:pathLst>
              <a:path w="841683" h="560102">
                <a:moveTo>
                  <a:pt x="0" y="0"/>
                </a:moveTo>
                <a:lnTo>
                  <a:pt x="841682" y="0"/>
                </a:lnTo>
                <a:lnTo>
                  <a:pt x="841682" y="560101"/>
                </a:lnTo>
                <a:lnTo>
                  <a:pt x="0" y="560101"/>
                </a:lnTo>
                <a:lnTo>
                  <a:pt x="0" y="0"/>
                </a:lnTo>
                <a:close/>
              </a:path>
            </a:pathLst>
          </a:custGeom>
          <a:blipFill>
            <a:blip r:embed="rId38">
              <a:extLst>
                <a:ext uri="{96DAC541-7B7A-43D3-8B79-37D633B846F1}">
                  <asvg:svgBlip xmlns:asvg="http://schemas.microsoft.com/office/drawing/2016/SVG/main" xmlns="" r:embed="rId39"/>
                </a:ext>
              </a:extLst>
            </a:blip>
            <a:stretch>
              <a:fillRect/>
            </a:stretch>
          </a:blipFill>
          <a:ln cap="sq">
            <a:noFill/>
            <a:prstDash val="solid"/>
            <a:miter/>
          </a:ln>
        </p:spPr>
      </p:sp>
      <p:sp>
        <p:nvSpPr>
          <p:cNvPr id="21" name="Freeform 21"/>
          <p:cNvSpPr/>
          <p:nvPr/>
        </p:nvSpPr>
        <p:spPr>
          <a:xfrm>
            <a:off x="3619973" y="7804110"/>
            <a:ext cx="841683" cy="841683"/>
          </a:xfrm>
          <a:custGeom>
            <a:avLst/>
            <a:gdLst/>
            <a:ahLst/>
            <a:cxnLst/>
            <a:rect l="l" t="t" r="r" b="b"/>
            <a:pathLst>
              <a:path w="841683" h="841683">
                <a:moveTo>
                  <a:pt x="0" y="0"/>
                </a:moveTo>
                <a:lnTo>
                  <a:pt x="841682" y="0"/>
                </a:lnTo>
                <a:lnTo>
                  <a:pt x="841682" y="841683"/>
                </a:lnTo>
                <a:lnTo>
                  <a:pt x="0" y="841683"/>
                </a:lnTo>
                <a:lnTo>
                  <a:pt x="0" y="0"/>
                </a:lnTo>
                <a:close/>
              </a:path>
            </a:pathLst>
          </a:custGeom>
          <a:blipFill>
            <a:blip r:embed="rId40">
              <a:extLst>
                <a:ext uri="{96DAC541-7B7A-43D3-8B79-37D633B846F1}">
                  <asvg:svgBlip xmlns:asvg="http://schemas.microsoft.com/office/drawing/2016/SVG/main" xmlns="" r:embed="rId41"/>
                </a:ext>
              </a:extLst>
            </a:blip>
            <a:stretch>
              <a:fillRect/>
            </a:stretch>
          </a:blipFill>
        </p:spPr>
      </p:sp>
      <p:sp>
        <p:nvSpPr>
          <p:cNvPr id="22" name="Freeform 22"/>
          <p:cNvSpPr/>
          <p:nvPr/>
        </p:nvSpPr>
        <p:spPr>
          <a:xfrm>
            <a:off x="3619973" y="4245420"/>
            <a:ext cx="841683" cy="925851"/>
          </a:xfrm>
          <a:custGeom>
            <a:avLst/>
            <a:gdLst/>
            <a:ahLst/>
            <a:cxnLst/>
            <a:rect l="l" t="t" r="r" b="b"/>
            <a:pathLst>
              <a:path w="841683" h="925851">
                <a:moveTo>
                  <a:pt x="0" y="0"/>
                </a:moveTo>
                <a:lnTo>
                  <a:pt x="841682" y="0"/>
                </a:lnTo>
                <a:lnTo>
                  <a:pt x="841682" y="925851"/>
                </a:lnTo>
                <a:lnTo>
                  <a:pt x="0" y="925851"/>
                </a:lnTo>
                <a:lnTo>
                  <a:pt x="0" y="0"/>
                </a:lnTo>
                <a:close/>
              </a:path>
            </a:pathLst>
          </a:custGeom>
          <a:blipFill>
            <a:blip r:embed="rId42">
              <a:extLst>
                <a:ext uri="{96DAC541-7B7A-43D3-8B79-37D633B846F1}">
                  <asvg:svgBlip xmlns:asvg="http://schemas.microsoft.com/office/drawing/2016/SVG/main" xmlns="" r:embed="rId43"/>
                </a:ext>
              </a:extLst>
            </a:blip>
            <a:stretch>
              <a:fillRect/>
            </a:stretch>
          </a:blipFill>
        </p:spPr>
      </p:sp>
      <p:sp>
        <p:nvSpPr>
          <p:cNvPr id="23" name="Freeform 23"/>
          <p:cNvSpPr/>
          <p:nvPr/>
        </p:nvSpPr>
        <p:spPr>
          <a:xfrm>
            <a:off x="8523588" y="2980730"/>
            <a:ext cx="841683" cy="726908"/>
          </a:xfrm>
          <a:custGeom>
            <a:avLst/>
            <a:gdLst/>
            <a:ahLst/>
            <a:cxnLst/>
            <a:rect l="l" t="t" r="r" b="b"/>
            <a:pathLst>
              <a:path w="841683" h="726908">
                <a:moveTo>
                  <a:pt x="0" y="0"/>
                </a:moveTo>
                <a:lnTo>
                  <a:pt x="841683" y="0"/>
                </a:lnTo>
                <a:lnTo>
                  <a:pt x="841683" y="726908"/>
                </a:lnTo>
                <a:lnTo>
                  <a:pt x="0" y="726908"/>
                </a:lnTo>
                <a:lnTo>
                  <a:pt x="0" y="0"/>
                </a:lnTo>
                <a:close/>
              </a:path>
            </a:pathLst>
          </a:custGeom>
          <a:blipFill>
            <a:blip r:embed="rId44">
              <a:extLst>
                <a:ext uri="{96DAC541-7B7A-43D3-8B79-37D633B846F1}">
                  <asvg:svgBlip xmlns:asvg="http://schemas.microsoft.com/office/drawing/2016/SVG/main" xmlns="" r:embed="rId45"/>
                </a:ext>
              </a:extLst>
            </a:blip>
            <a:stretch>
              <a:fillRect/>
            </a:stretch>
          </a:blipFill>
        </p:spPr>
      </p:sp>
      <p:sp>
        <p:nvSpPr>
          <p:cNvPr id="24" name="Freeform 24"/>
          <p:cNvSpPr/>
          <p:nvPr/>
        </p:nvSpPr>
        <p:spPr>
          <a:xfrm>
            <a:off x="7415205" y="2923343"/>
            <a:ext cx="841683" cy="841683"/>
          </a:xfrm>
          <a:custGeom>
            <a:avLst/>
            <a:gdLst/>
            <a:ahLst/>
            <a:cxnLst/>
            <a:rect l="l" t="t" r="r" b="b"/>
            <a:pathLst>
              <a:path w="841683" h="841683">
                <a:moveTo>
                  <a:pt x="0" y="0"/>
                </a:moveTo>
                <a:lnTo>
                  <a:pt x="841683" y="0"/>
                </a:lnTo>
                <a:lnTo>
                  <a:pt x="841683" y="841682"/>
                </a:lnTo>
                <a:lnTo>
                  <a:pt x="0" y="841682"/>
                </a:lnTo>
                <a:lnTo>
                  <a:pt x="0" y="0"/>
                </a:lnTo>
                <a:close/>
              </a:path>
            </a:pathLst>
          </a:custGeom>
          <a:blipFill>
            <a:blip r:embed="rId46">
              <a:extLst>
                <a:ext uri="{96DAC541-7B7A-43D3-8B79-37D633B846F1}">
                  <asvg:svgBlip xmlns:asvg="http://schemas.microsoft.com/office/drawing/2016/SVG/main" xmlns="" r:embed="rId47"/>
                </a:ext>
              </a:extLst>
            </a:blip>
            <a:stretch>
              <a:fillRect/>
            </a:stretch>
          </a:blipFill>
        </p:spPr>
      </p:sp>
      <p:sp>
        <p:nvSpPr>
          <p:cNvPr id="25" name="Freeform 25"/>
          <p:cNvSpPr/>
          <p:nvPr/>
        </p:nvSpPr>
        <p:spPr>
          <a:xfrm>
            <a:off x="4941265" y="2923343"/>
            <a:ext cx="841683" cy="841683"/>
          </a:xfrm>
          <a:custGeom>
            <a:avLst/>
            <a:gdLst/>
            <a:ahLst/>
            <a:cxnLst/>
            <a:rect l="l" t="t" r="r" b="b"/>
            <a:pathLst>
              <a:path w="841683" h="841683">
                <a:moveTo>
                  <a:pt x="0" y="0"/>
                </a:moveTo>
                <a:lnTo>
                  <a:pt x="841682" y="0"/>
                </a:lnTo>
                <a:lnTo>
                  <a:pt x="841682" y="841682"/>
                </a:lnTo>
                <a:lnTo>
                  <a:pt x="0" y="841682"/>
                </a:lnTo>
                <a:lnTo>
                  <a:pt x="0" y="0"/>
                </a:lnTo>
                <a:close/>
              </a:path>
            </a:pathLst>
          </a:custGeom>
          <a:blipFill>
            <a:blip r:embed="rId48">
              <a:extLst>
                <a:ext uri="{96DAC541-7B7A-43D3-8B79-37D633B846F1}">
                  <asvg:svgBlip xmlns:asvg="http://schemas.microsoft.com/office/drawing/2016/SVG/main" xmlns="" r:embed="rId49"/>
                </a:ext>
              </a:extLst>
            </a:blip>
            <a:stretch>
              <a:fillRect/>
            </a:stretch>
          </a:blipFill>
        </p:spPr>
      </p:sp>
      <p:sp>
        <p:nvSpPr>
          <p:cNvPr id="26" name="Freeform 26"/>
          <p:cNvSpPr/>
          <p:nvPr/>
        </p:nvSpPr>
        <p:spPr>
          <a:xfrm>
            <a:off x="3756682" y="2942472"/>
            <a:ext cx="841683" cy="803425"/>
          </a:xfrm>
          <a:custGeom>
            <a:avLst/>
            <a:gdLst/>
            <a:ahLst/>
            <a:cxnLst/>
            <a:rect l="l" t="t" r="r" b="b"/>
            <a:pathLst>
              <a:path w="841683" h="803425">
                <a:moveTo>
                  <a:pt x="0" y="0"/>
                </a:moveTo>
                <a:lnTo>
                  <a:pt x="841683" y="0"/>
                </a:lnTo>
                <a:lnTo>
                  <a:pt x="841683" y="803424"/>
                </a:lnTo>
                <a:lnTo>
                  <a:pt x="0" y="803424"/>
                </a:lnTo>
                <a:lnTo>
                  <a:pt x="0" y="0"/>
                </a:lnTo>
                <a:close/>
              </a:path>
            </a:pathLst>
          </a:custGeom>
          <a:blipFill>
            <a:blip r:embed="rId50">
              <a:extLst>
                <a:ext uri="{96DAC541-7B7A-43D3-8B79-37D633B846F1}">
                  <asvg:svgBlip xmlns:asvg="http://schemas.microsoft.com/office/drawing/2016/SVG/main" xmlns="" r:embed="rId51"/>
                </a:ext>
              </a:extLst>
            </a:blip>
            <a:stretch>
              <a:fillRect/>
            </a:stretch>
          </a:blipFill>
        </p:spPr>
      </p:sp>
      <p:sp>
        <p:nvSpPr>
          <p:cNvPr id="27" name="Freeform 27"/>
          <p:cNvSpPr/>
          <p:nvPr/>
        </p:nvSpPr>
        <p:spPr>
          <a:xfrm>
            <a:off x="6125847" y="2856894"/>
            <a:ext cx="841683" cy="974580"/>
          </a:xfrm>
          <a:custGeom>
            <a:avLst/>
            <a:gdLst/>
            <a:ahLst/>
            <a:cxnLst/>
            <a:rect l="l" t="t" r="r" b="b"/>
            <a:pathLst>
              <a:path w="841683" h="974580">
                <a:moveTo>
                  <a:pt x="0" y="0"/>
                </a:moveTo>
                <a:lnTo>
                  <a:pt x="841683" y="0"/>
                </a:lnTo>
                <a:lnTo>
                  <a:pt x="841683" y="974580"/>
                </a:lnTo>
                <a:lnTo>
                  <a:pt x="0" y="974580"/>
                </a:lnTo>
                <a:lnTo>
                  <a:pt x="0" y="0"/>
                </a:lnTo>
                <a:close/>
              </a:path>
            </a:pathLst>
          </a:custGeom>
          <a:blipFill>
            <a:blip r:embed="rId52">
              <a:extLst>
                <a:ext uri="{96DAC541-7B7A-43D3-8B79-37D633B846F1}">
                  <asvg:svgBlip xmlns:asvg="http://schemas.microsoft.com/office/drawing/2016/SVG/main" xmlns="" r:embed="rId53"/>
                </a:ext>
              </a:extLst>
            </a:blip>
            <a:stretch>
              <a:fillRect/>
            </a:stretch>
          </a:blipFill>
        </p:spPr>
      </p:sp>
      <p:sp>
        <p:nvSpPr>
          <p:cNvPr id="28" name="Freeform 28"/>
          <p:cNvSpPr/>
          <p:nvPr/>
        </p:nvSpPr>
        <p:spPr>
          <a:xfrm>
            <a:off x="9885663" y="2808390"/>
            <a:ext cx="841683" cy="1071587"/>
          </a:xfrm>
          <a:custGeom>
            <a:avLst/>
            <a:gdLst/>
            <a:ahLst/>
            <a:cxnLst/>
            <a:rect l="l" t="t" r="r" b="b"/>
            <a:pathLst>
              <a:path w="841683" h="1071587">
                <a:moveTo>
                  <a:pt x="0" y="0"/>
                </a:moveTo>
                <a:lnTo>
                  <a:pt x="841683" y="0"/>
                </a:lnTo>
                <a:lnTo>
                  <a:pt x="841683" y="1071587"/>
                </a:lnTo>
                <a:lnTo>
                  <a:pt x="0" y="1071587"/>
                </a:lnTo>
                <a:lnTo>
                  <a:pt x="0" y="0"/>
                </a:lnTo>
                <a:close/>
              </a:path>
            </a:pathLst>
          </a:custGeom>
          <a:blipFill>
            <a:blip r:embed="rId54">
              <a:extLst>
                <a:ext uri="{96DAC541-7B7A-43D3-8B79-37D633B846F1}">
                  <asvg:svgBlip xmlns:asvg="http://schemas.microsoft.com/office/drawing/2016/SVG/main" xmlns="" r:embed="rId55"/>
                </a:ext>
              </a:extLst>
            </a:blip>
            <a:stretch>
              <a:fillRect/>
            </a:stretch>
          </a:blipFill>
          <a:ln cap="sq">
            <a:noFill/>
            <a:prstDash val="solid"/>
            <a:miter/>
          </a:ln>
        </p:spPr>
      </p:sp>
      <p:sp>
        <p:nvSpPr>
          <p:cNvPr id="29" name="Freeform 29"/>
          <p:cNvSpPr/>
          <p:nvPr/>
        </p:nvSpPr>
        <p:spPr>
          <a:xfrm>
            <a:off x="3619973" y="6563157"/>
            <a:ext cx="841683" cy="790130"/>
          </a:xfrm>
          <a:custGeom>
            <a:avLst/>
            <a:gdLst/>
            <a:ahLst/>
            <a:cxnLst/>
            <a:rect l="l" t="t" r="r" b="b"/>
            <a:pathLst>
              <a:path w="841683" h="790130">
                <a:moveTo>
                  <a:pt x="0" y="0"/>
                </a:moveTo>
                <a:lnTo>
                  <a:pt x="841682" y="0"/>
                </a:lnTo>
                <a:lnTo>
                  <a:pt x="841682" y="790130"/>
                </a:lnTo>
                <a:lnTo>
                  <a:pt x="0" y="790130"/>
                </a:lnTo>
                <a:lnTo>
                  <a:pt x="0" y="0"/>
                </a:lnTo>
                <a:close/>
              </a:path>
            </a:pathLst>
          </a:custGeom>
          <a:blipFill>
            <a:blip r:embed="rId56">
              <a:extLst>
                <a:ext uri="{96DAC541-7B7A-43D3-8B79-37D633B846F1}">
                  <asvg:svgBlip xmlns:asvg="http://schemas.microsoft.com/office/drawing/2016/SVG/main" xmlns="" r:embed="rId57"/>
                </a:ext>
              </a:extLst>
            </a:blip>
            <a:stretch>
              <a:fillRect/>
            </a:stretch>
          </a:blipFill>
          <a:ln cap="sq">
            <a:noFill/>
            <a:prstDash val="solid"/>
            <a:miter/>
          </a:ln>
        </p:spPr>
      </p:sp>
      <p:sp>
        <p:nvSpPr>
          <p:cNvPr id="30" name="Freeform 30"/>
          <p:cNvSpPr/>
          <p:nvPr/>
        </p:nvSpPr>
        <p:spPr>
          <a:xfrm>
            <a:off x="3619973" y="5425869"/>
            <a:ext cx="841683" cy="831162"/>
          </a:xfrm>
          <a:custGeom>
            <a:avLst/>
            <a:gdLst/>
            <a:ahLst/>
            <a:cxnLst/>
            <a:rect l="l" t="t" r="r" b="b"/>
            <a:pathLst>
              <a:path w="841683" h="831162">
                <a:moveTo>
                  <a:pt x="0" y="0"/>
                </a:moveTo>
                <a:lnTo>
                  <a:pt x="841682" y="0"/>
                </a:lnTo>
                <a:lnTo>
                  <a:pt x="841682" y="831162"/>
                </a:lnTo>
                <a:lnTo>
                  <a:pt x="0" y="831162"/>
                </a:lnTo>
                <a:lnTo>
                  <a:pt x="0" y="0"/>
                </a:lnTo>
                <a:close/>
              </a:path>
            </a:pathLst>
          </a:custGeom>
          <a:blipFill>
            <a:blip r:embed="rId58">
              <a:extLst>
                <a:ext uri="{96DAC541-7B7A-43D3-8B79-37D633B846F1}">
                  <asvg:svgBlip xmlns:asvg="http://schemas.microsoft.com/office/drawing/2016/SVG/main" xmlns="" r:embed="rId59"/>
                </a:ext>
              </a:extLst>
            </a:blip>
            <a:stretch>
              <a:fillRect/>
            </a:stretch>
          </a:blipFill>
          <a:ln cap="sq">
            <a:noFill/>
            <a:prstDash val="solid"/>
            <a:miter/>
          </a:ln>
        </p:spPr>
      </p:sp>
      <p:sp>
        <p:nvSpPr>
          <p:cNvPr id="31" name="Freeform 31"/>
          <p:cNvSpPr/>
          <p:nvPr/>
        </p:nvSpPr>
        <p:spPr>
          <a:xfrm>
            <a:off x="10253528" y="7750270"/>
            <a:ext cx="947635" cy="949361"/>
          </a:xfrm>
          <a:custGeom>
            <a:avLst/>
            <a:gdLst/>
            <a:ahLst/>
            <a:cxnLst/>
            <a:rect l="l" t="t" r="r" b="b"/>
            <a:pathLst>
              <a:path w="947635" h="949361">
                <a:moveTo>
                  <a:pt x="0" y="0"/>
                </a:moveTo>
                <a:lnTo>
                  <a:pt x="947636" y="0"/>
                </a:lnTo>
                <a:lnTo>
                  <a:pt x="947636" y="949362"/>
                </a:lnTo>
                <a:lnTo>
                  <a:pt x="0" y="949362"/>
                </a:lnTo>
                <a:lnTo>
                  <a:pt x="0" y="0"/>
                </a:lnTo>
                <a:close/>
              </a:path>
            </a:pathLst>
          </a:custGeom>
          <a:blipFill>
            <a:blip r:embed="rId60">
              <a:extLst>
                <a:ext uri="{96DAC541-7B7A-43D3-8B79-37D633B846F1}">
                  <asvg:svgBlip xmlns:asvg="http://schemas.microsoft.com/office/drawing/2016/SVG/main" xmlns="" r:embed="rId61"/>
                </a:ext>
              </a:extLst>
            </a:blip>
            <a:stretch>
              <a:fillRect/>
            </a:stretch>
          </a:blipFill>
          <a:ln cap="sq">
            <a:noFill/>
            <a:prstDash val="solid"/>
            <a:miter/>
          </a:ln>
        </p:spPr>
      </p:sp>
      <p:sp>
        <p:nvSpPr>
          <p:cNvPr id="32" name="Freeform 32"/>
          <p:cNvSpPr/>
          <p:nvPr/>
        </p:nvSpPr>
        <p:spPr>
          <a:xfrm>
            <a:off x="13925827" y="4287504"/>
            <a:ext cx="648152" cy="741130"/>
          </a:xfrm>
          <a:custGeom>
            <a:avLst/>
            <a:gdLst/>
            <a:ahLst/>
            <a:cxnLst/>
            <a:rect l="l" t="t" r="r" b="b"/>
            <a:pathLst>
              <a:path w="648152" h="741130">
                <a:moveTo>
                  <a:pt x="0" y="0"/>
                </a:moveTo>
                <a:lnTo>
                  <a:pt x="648152" y="0"/>
                </a:lnTo>
                <a:lnTo>
                  <a:pt x="648152" y="741131"/>
                </a:lnTo>
                <a:lnTo>
                  <a:pt x="0" y="741131"/>
                </a:lnTo>
                <a:lnTo>
                  <a:pt x="0" y="0"/>
                </a:lnTo>
                <a:close/>
              </a:path>
            </a:pathLst>
          </a:custGeom>
          <a:blipFill>
            <a:blip r:embed="rId62">
              <a:extLst>
                <a:ext uri="{96DAC541-7B7A-43D3-8B79-37D633B846F1}">
                  <asvg:svgBlip xmlns:asvg="http://schemas.microsoft.com/office/drawing/2016/SVG/main" xmlns="" r:embed="rId63"/>
                </a:ext>
              </a:extLst>
            </a:blip>
            <a:stretch>
              <a:fillRect/>
            </a:stretch>
          </a:blipFill>
        </p:spPr>
      </p:sp>
      <p:sp>
        <p:nvSpPr>
          <p:cNvPr id="33" name="Freeform 33"/>
          <p:cNvSpPr/>
          <p:nvPr/>
        </p:nvSpPr>
        <p:spPr>
          <a:xfrm>
            <a:off x="13831778" y="3019025"/>
            <a:ext cx="800631" cy="812449"/>
          </a:xfrm>
          <a:custGeom>
            <a:avLst/>
            <a:gdLst/>
            <a:ahLst/>
            <a:cxnLst/>
            <a:rect l="l" t="t" r="r" b="b"/>
            <a:pathLst>
              <a:path w="800631" h="812449">
                <a:moveTo>
                  <a:pt x="0" y="0"/>
                </a:moveTo>
                <a:lnTo>
                  <a:pt x="800632" y="0"/>
                </a:lnTo>
                <a:lnTo>
                  <a:pt x="800632" y="812449"/>
                </a:lnTo>
                <a:lnTo>
                  <a:pt x="0" y="812449"/>
                </a:lnTo>
                <a:lnTo>
                  <a:pt x="0" y="0"/>
                </a:lnTo>
                <a:close/>
              </a:path>
            </a:pathLst>
          </a:custGeom>
          <a:blipFill>
            <a:blip r:embed="rId64">
              <a:extLst>
                <a:ext uri="{96DAC541-7B7A-43D3-8B79-37D633B846F1}">
                  <asvg:svgBlip xmlns:asvg="http://schemas.microsoft.com/office/drawing/2016/SVG/main" xmlns="" r:embed="rId65"/>
                </a:ext>
              </a:extLst>
            </a:blip>
            <a:stretch>
              <a:fillRect/>
            </a:stretch>
          </a:blipFill>
        </p:spPr>
      </p:sp>
      <p:sp>
        <p:nvSpPr>
          <p:cNvPr id="34" name="Freeform 34"/>
          <p:cNvSpPr/>
          <p:nvPr/>
        </p:nvSpPr>
        <p:spPr>
          <a:xfrm>
            <a:off x="12568242" y="7798685"/>
            <a:ext cx="676548" cy="812449"/>
          </a:xfrm>
          <a:custGeom>
            <a:avLst/>
            <a:gdLst/>
            <a:ahLst/>
            <a:cxnLst/>
            <a:rect l="l" t="t" r="r" b="b"/>
            <a:pathLst>
              <a:path w="676548" h="812449">
                <a:moveTo>
                  <a:pt x="0" y="0"/>
                </a:moveTo>
                <a:lnTo>
                  <a:pt x="676549" y="0"/>
                </a:lnTo>
                <a:lnTo>
                  <a:pt x="676549" y="812448"/>
                </a:lnTo>
                <a:lnTo>
                  <a:pt x="0" y="812448"/>
                </a:lnTo>
                <a:lnTo>
                  <a:pt x="0" y="0"/>
                </a:lnTo>
                <a:close/>
              </a:path>
            </a:pathLst>
          </a:custGeom>
          <a:blipFill>
            <a:blip r:embed="rId66">
              <a:extLst>
                <a:ext uri="{96DAC541-7B7A-43D3-8B79-37D633B846F1}">
                  <asvg:svgBlip xmlns:asvg="http://schemas.microsoft.com/office/drawing/2016/SVG/main" xmlns="" r:embed="rId67"/>
                </a:ext>
              </a:extLst>
            </a:blip>
            <a:stretch>
              <a:fillRect/>
            </a:stretch>
          </a:blipFill>
        </p:spPr>
      </p:sp>
      <p:sp>
        <p:nvSpPr>
          <p:cNvPr id="35" name="Freeform 35"/>
          <p:cNvSpPr/>
          <p:nvPr/>
        </p:nvSpPr>
        <p:spPr>
          <a:xfrm>
            <a:off x="11511252" y="7798685"/>
            <a:ext cx="790291" cy="812449"/>
          </a:xfrm>
          <a:custGeom>
            <a:avLst/>
            <a:gdLst/>
            <a:ahLst/>
            <a:cxnLst/>
            <a:rect l="l" t="t" r="r" b="b"/>
            <a:pathLst>
              <a:path w="790291" h="812449">
                <a:moveTo>
                  <a:pt x="0" y="0"/>
                </a:moveTo>
                <a:lnTo>
                  <a:pt x="790290" y="0"/>
                </a:lnTo>
                <a:lnTo>
                  <a:pt x="790290" y="812448"/>
                </a:lnTo>
                <a:lnTo>
                  <a:pt x="0" y="812448"/>
                </a:lnTo>
                <a:lnTo>
                  <a:pt x="0" y="0"/>
                </a:lnTo>
                <a:close/>
              </a:path>
            </a:pathLst>
          </a:custGeom>
          <a:blipFill>
            <a:blip r:embed="rId68">
              <a:extLst>
                <a:ext uri="{96DAC541-7B7A-43D3-8B79-37D633B846F1}">
                  <asvg:svgBlip xmlns:asvg="http://schemas.microsoft.com/office/drawing/2016/SVG/main" xmlns="" r:embed="rId69"/>
                </a:ext>
              </a:extLst>
            </a:blip>
            <a:stretch>
              <a:fillRect/>
            </a:stretch>
          </a:blipFill>
        </p:spPr>
      </p:sp>
      <p:sp>
        <p:nvSpPr>
          <p:cNvPr id="36" name="Freeform 36"/>
          <p:cNvSpPr/>
          <p:nvPr/>
        </p:nvSpPr>
        <p:spPr>
          <a:xfrm>
            <a:off x="11251221" y="2808390"/>
            <a:ext cx="851137" cy="812449"/>
          </a:xfrm>
          <a:custGeom>
            <a:avLst/>
            <a:gdLst/>
            <a:ahLst/>
            <a:cxnLst/>
            <a:rect l="l" t="t" r="r" b="b"/>
            <a:pathLst>
              <a:path w="851137" h="812449">
                <a:moveTo>
                  <a:pt x="0" y="0"/>
                </a:moveTo>
                <a:lnTo>
                  <a:pt x="851137" y="0"/>
                </a:lnTo>
                <a:lnTo>
                  <a:pt x="851137" y="812449"/>
                </a:lnTo>
                <a:lnTo>
                  <a:pt x="0" y="812449"/>
                </a:lnTo>
                <a:lnTo>
                  <a:pt x="0" y="0"/>
                </a:lnTo>
                <a:close/>
              </a:path>
            </a:pathLst>
          </a:custGeom>
          <a:blipFill>
            <a:blip r:embed="rId70">
              <a:extLst>
                <a:ext uri="{96DAC541-7B7A-43D3-8B79-37D633B846F1}">
                  <asvg:svgBlip xmlns:asvg="http://schemas.microsoft.com/office/drawing/2016/SVG/main" xmlns="" r:embed="rId71"/>
                </a:ext>
              </a:extLst>
            </a:blip>
            <a:stretch>
              <a:fillRect/>
            </a:stretch>
          </a:blipFill>
        </p:spPr>
      </p:sp>
      <p:sp>
        <p:nvSpPr>
          <p:cNvPr id="37" name="Freeform 37"/>
          <p:cNvSpPr/>
          <p:nvPr/>
        </p:nvSpPr>
        <p:spPr>
          <a:xfrm>
            <a:off x="12632487" y="2923343"/>
            <a:ext cx="669162" cy="812449"/>
          </a:xfrm>
          <a:custGeom>
            <a:avLst/>
            <a:gdLst/>
            <a:ahLst/>
            <a:cxnLst/>
            <a:rect l="l" t="t" r="r" b="b"/>
            <a:pathLst>
              <a:path w="669162" h="812449">
                <a:moveTo>
                  <a:pt x="0" y="0"/>
                </a:moveTo>
                <a:lnTo>
                  <a:pt x="669162" y="0"/>
                </a:lnTo>
                <a:lnTo>
                  <a:pt x="669162" y="812448"/>
                </a:lnTo>
                <a:lnTo>
                  <a:pt x="0" y="812448"/>
                </a:lnTo>
                <a:lnTo>
                  <a:pt x="0" y="0"/>
                </a:lnTo>
                <a:close/>
              </a:path>
            </a:pathLst>
          </a:custGeom>
          <a:blipFill>
            <a:blip r:embed="rId72">
              <a:extLst>
                <a:ext uri="{96DAC541-7B7A-43D3-8B79-37D633B846F1}">
                  <asvg:svgBlip xmlns:asvg="http://schemas.microsoft.com/office/drawing/2016/SVG/main" xmlns="" r:embed="rId73"/>
                </a:ext>
              </a:extLst>
            </a:blip>
            <a:stretch>
              <a:fillRect/>
            </a:stretch>
          </a:blipFill>
        </p:spPr>
      </p:sp>
      <p:sp>
        <p:nvSpPr>
          <p:cNvPr id="38" name="Freeform 38"/>
          <p:cNvSpPr/>
          <p:nvPr/>
        </p:nvSpPr>
        <p:spPr>
          <a:xfrm>
            <a:off x="12709793" y="4358822"/>
            <a:ext cx="583486" cy="812449"/>
          </a:xfrm>
          <a:custGeom>
            <a:avLst/>
            <a:gdLst/>
            <a:ahLst/>
            <a:cxnLst/>
            <a:rect l="l" t="t" r="r" b="b"/>
            <a:pathLst>
              <a:path w="583486" h="812449">
                <a:moveTo>
                  <a:pt x="0" y="0"/>
                </a:moveTo>
                <a:lnTo>
                  <a:pt x="583485" y="0"/>
                </a:lnTo>
                <a:lnTo>
                  <a:pt x="583485" y="812449"/>
                </a:lnTo>
                <a:lnTo>
                  <a:pt x="0" y="812449"/>
                </a:lnTo>
                <a:lnTo>
                  <a:pt x="0" y="0"/>
                </a:lnTo>
                <a:close/>
              </a:path>
            </a:pathLst>
          </a:custGeom>
          <a:blipFill>
            <a:blip r:embed="rId74">
              <a:extLst>
                <a:ext uri="{96DAC541-7B7A-43D3-8B79-37D633B846F1}">
                  <asvg:svgBlip xmlns:asvg="http://schemas.microsoft.com/office/drawing/2016/SVG/main" xmlns="" r:embed="rId75"/>
                </a:ext>
              </a:extLst>
            </a:blip>
            <a:stretch>
              <a:fillRect/>
            </a:stretch>
          </a:blipFill>
        </p:spPr>
      </p:sp>
      <p:sp>
        <p:nvSpPr>
          <p:cNvPr id="39" name="Freeform 39"/>
          <p:cNvSpPr/>
          <p:nvPr/>
        </p:nvSpPr>
        <p:spPr>
          <a:xfrm>
            <a:off x="12640365" y="5449842"/>
            <a:ext cx="722341" cy="812449"/>
          </a:xfrm>
          <a:custGeom>
            <a:avLst/>
            <a:gdLst/>
            <a:ahLst/>
            <a:cxnLst/>
            <a:rect l="l" t="t" r="r" b="b"/>
            <a:pathLst>
              <a:path w="722341" h="812449">
                <a:moveTo>
                  <a:pt x="0" y="0"/>
                </a:moveTo>
                <a:lnTo>
                  <a:pt x="722341" y="0"/>
                </a:lnTo>
                <a:lnTo>
                  <a:pt x="722341" y="812449"/>
                </a:lnTo>
                <a:lnTo>
                  <a:pt x="0" y="812449"/>
                </a:lnTo>
                <a:lnTo>
                  <a:pt x="0" y="0"/>
                </a:lnTo>
                <a:close/>
              </a:path>
            </a:pathLst>
          </a:custGeom>
          <a:blipFill>
            <a:blip r:embed="rId76">
              <a:extLst>
                <a:ext uri="{96DAC541-7B7A-43D3-8B79-37D633B846F1}">
                  <asvg:svgBlip xmlns:asvg="http://schemas.microsoft.com/office/drawing/2016/SVG/main" xmlns="" r:embed="rId77"/>
                </a:ext>
              </a:extLst>
            </a:blip>
            <a:stretch>
              <a:fillRect/>
            </a:stretch>
          </a:blipFill>
        </p:spPr>
      </p:sp>
      <p:sp>
        <p:nvSpPr>
          <p:cNvPr id="40" name="Freeform 40"/>
          <p:cNvSpPr/>
          <p:nvPr/>
        </p:nvSpPr>
        <p:spPr>
          <a:xfrm>
            <a:off x="12550257" y="6563157"/>
            <a:ext cx="812449" cy="812449"/>
          </a:xfrm>
          <a:custGeom>
            <a:avLst/>
            <a:gdLst/>
            <a:ahLst/>
            <a:cxnLst/>
            <a:rect l="l" t="t" r="r" b="b"/>
            <a:pathLst>
              <a:path w="812449" h="812449">
                <a:moveTo>
                  <a:pt x="0" y="0"/>
                </a:moveTo>
                <a:lnTo>
                  <a:pt x="812449" y="0"/>
                </a:lnTo>
                <a:lnTo>
                  <a:pt x="812449" y="812449"/>
                </a:lnTo>
                <a:lnTo>
                  <a:pt x="0" y="812449"/>
                </a:lnTo>
                <a:lnTo>
                  <a:pt x="0" y="0"/>
                </a:lnTo>
                <a:close/>
              </a:path>
            </a:pathLst>
          </a:custGeom>
          <a:blipFill>
            <a:blip r:embed="rId78">
              <a:extLst>
                <a:ext uri="{96DAC541-7B7A-43D3-8B79-37D633B846F1}">
                  <asvg:svgBlip xmlns:asvg="http://schemas.microsoft.com/office/drawing/2016/SVG/main" xmlns="" r:embed="rId79"/>
                </a:ext>
              </a:extLst>
            </a:blip>
            <a:stretch>
              <a:fillRect/>
            </a:stretch>
          </a:blipFill>
        </p:spPr>
      </p:sp>
      <p:sp>
        <p:nvSpPr>
          <p:cNvPr id="41" name="Freeform 41"/>
          <p:cNvSpPr/>
          <p:nvPr/>
        </p:nvSpPr>
        <p:spPr>
          <a:xfrm>
            <a:off x="11425207" y="4287504"/>
            <a:ext cx="800631" cy="812449"/>
          </a:xfrm>
          <a:custGeom>
            <a:avLst/>
            <a:gdLst/>
            <a:ahLst/>
            <a:cxnLst/>
            <a:rect l="l" t="t" r="r" b="b"/>
            <a:pathLst>
              <a:path w="800631" h="812449">
                <a:moveTo>
                  <a:pt x="0" y="0"/>
                </a:moveTo>
                <a:lnTo>
                  <a:pt x="800631" y="0"/>
                </a:lnTo>
                <a:lnTo>
                  <a:pt x="800631" y="812449"/>
                </a:lnTo>
                <a:lnTo>
                  <a:pt x="0" y="812449"/>
                </a:lnTo>
                <a:lnTo>
                  <a:pt x="0" y="0"/>
                </a:lnTo>
                <a:close/>
              </a:path>
            </a:pathLst>
          </a:custGeom>
          <a:blipFill>
            <a:blip r:embed="rId80">
              <a:extLst>
                <a:ext uri="{96DAC541-7B7A-43D3-8B79-37D633B846F1}">
                  <asvg:svgBlip xmlns:asvg="http://schemas.microsoft.com/office/drawing/2016/SVG/main" xmlns="" r:embed="rId81"/>
                </a:ext>
              </a:extLst>
            </a:blip>
            <a:stretch>
              <a:fillRect/>
            </a:stretch>
          </a:blipFill>
        </p:spPr>
      </p:sp>
      <p:sp>
        <p:nvSpPr>
          <p:cNvPr id="42" name="Freeform 42"/>
          <p:cNvSpPr/>
          <p:nvPr/>
        </p:nvSpPr>
        <p:spPr>
          <a:xfrm>
            <a:off x="11374475" y="5449842"/>
            <a:ext cx="927068" cy="812449"/>
          </a:xfrm>
          <a:custGeom>
            <a:avLst/>
            <a:gdLst/>
            <a:ahLst/>
            <a:cxnLst/>
            <a:rect l="l" t="t" r="r" b="b"/>
            <a:pathLst>
              <a:path w="927068" h="812449">
                <a:moveTo>
                  <a:pt x="0" y="0"/>
                </a:moveTo>
                <a:lnTo>
                  <a:pt x="927067" y="0"/>
                </a:lnTo>
                <a:lnTo>
                  <a:pt x="927067" y="812449"/>
                </a:lnTo>
                <a:lnTo>
                  <a:pt x="0" y="812449"/>
                </a:lnTo>
                <a:lnTo>
                  <a:pt x="0" y="0"/>
                </a:lnTo>
                <a:close/>
              </a:path>
            </a:pathLst>
          </a:custGeom>
          <a:blipFill>
            <a:blip r:embed="rId82">
              <a:extLst>
                <a:ext uri="{96DAC541-7B7A-43D3-8B79-37D633B846F1}">
                  <asvg:svgBlip xmlns:asvg="http://schemas.microsoft.com/office/drawing/2016/SVG/main" xmlns="" r:embed="rId83"/>
                </a:ext>
              </a:extLst>
            </a:blip>
            <a:stretch>
              <a:fillRect/>
            </a:stretch>
          </a:blipFill>
        </p:spPr>
      </p:sp>
      <p:sp>
        <p:nvSpPr>
          <p:cNvPr id="43" name="Freeform 43"/>
          <p:cNvSpPr/>
          <p:nvPr/>
        </p:nvSpPr>
        <p:spPr>
          <a:xfrm>
            <a:off x="11389153" y="6664518"/>
            <a:ext cx="799154" cy="812449"/>
          </a:xfrm>
          <a:custGeom>
            <a:avLst/>
            <a:gdLst/>
            <a:ahLst/>
            <a:cxnLst/>
            <a:rect l="l" t="t" r="r" b="b"/>
            <a:pathLst>
              <a:path w="799154" h="812449">
                <a:moveTo>
                  <a:pt x="0" y="0"/>
                </a:moveTo>
                <a:lnTo>
                  <a:pt x="799154" y="0"/>
                </a:lnTo>
                <a:lnTo>
                  <a:pt x="799154" y="812449"/>
                </a:lnTo>
                <a:lnTo>
                  <a:pt x="0" y="812449"/>
                </a:lnTo>
                <a:lnTo>
                  <a:pt x="0" y="0"/>
                </a:lnTo>
                <a:close/>
              </a:path>
            </a:pathLst>
          </a:custGeom>
          <a:blipFill>
            <a:blip r:embed="rId84">
              <a:extLst>
                <a:ext uri="{96DAC541-7B7A-43D3-8B79-37D633B846F1}">
                  <asvg:svgBlip xmlns:asvg="http://schemas.microsoft.com/office/drawing/2016/SVG/main" xmlns="" r:embed="rId85"/>
                </a:ext>
              </a:extLst>
            </a:blip>
            <a:stretch>
              <a:fillRect/>
            </a:stretch>
          </a:blipFill>
        </p:spPr>
      </p:sp>
      <p:sp>
        <p:nvSpPr>
          <p:cNvPr id="44" name="Freeform 44"/>
          <p:cNvSpPr/>
          <p:nvPr/>
        </p:nvSpPr>
        <p:spPr>
          <a:xfrm>
            <a:off x="13831778" y="5326366"/>
            <a:ext cx="836249" cy="916209"/>
          </a:xfrm>
          <a:custGeom>
            <a:avLst/>
            <a:gdLst/>
            <a:ahLst/>
            <a:cxnLst/>
            <a:rect l="l" t="t" r="r" b="b"/>
            <a:pathLst>
              <a:path w="836249" h="916209">
                <a:moveTo>
                  <a:pt x="0" y="0"/>
                </a:moveTo>
                <a:lnTo>
                  <a:pt x="836249" y="0"/>
                </a:lnTo>
                <a:lnTo>
                  <a:pt x="836249" y="916209"/>
                </a:lnTo>
                <a:lnTo>
                  <a:pt x="0" y="916209"/>
                </a:lnTo>
                <a:lnTo>
                  <a:pt x="0" y="0"/>
                </a:lnTo>
                <a:close/>
              </a:path>
            </a:pathLst>
          </a:custGeom>
          <a:blipFill>
            <a:blip r:embed="rId86">
              <a:extLst>
                <a:ext uri="{96DAC541-7B7A-43D3-8B79-37D633B846F1}">
                  <asvg:svgBlip xmlns:asvg="http://schemas.microsoft.com/office/drawing/2016/SVG/main" xmlns="" r:embed="rId87"/>
                </a:ext>
              </a:extLst>
            </a:blip>
            <a:stretch>
              <a:fillRect/>
            </a:stretch>
          </a:blipFill>
        </p:spPr>
      </p:sp>
      <p:sp>
        <p:nvSpPr>
          <p:cNvPr id="45" name="Freeform 45"/>
          <p:cNvSpPr/>
          <p:nvPr/>
        </p:nvSpPr>
        <p:spPr>
          <a:xfrm>
            <a:off x="13838956" y="6535845"/>
            <a:ext cx="829072" cy="904741"/>
          </a:xfrm>
          <a:custGeom>
            <a:avLst/>
            <a:gdLst/>
            <a:ahLst/>
            <a:cxnLst/>
            <a:rect l="l" t="t" r="r" b="b"/>
            <a:pathLst>
              <a:path w="829072" h="904741">
                <a:moveTo>
                  <a:pt x="0" y="0"/>
                </a:moveTo>
                <a:lnTo>
                  <a:pt x="829071" y="0"/>
                </a:lnTo>
                <a:lnTo>
                  <a:pt x="829071" y="904741"/>
                </a:lnTo>
                <a:lnTo>
                  <a:pt x="0" y="904741"/>
                </a:lnTo>
                <a:lnTo>
                  <a:pt x="0" y="0"/>
                </a:lnTo>
                <a:close/>
              </a:path>
            </a:pathLst>
          </a:custGeom>
          <a:blipFill>
            <a:blip r:embed="rId88">
              <a:extLst>
                <a:ext uri="{96DAC541-7B7A-43D3-8B79-37D633B846F1}">
                  <asvg:svgBlip xmlns:asvg="http://schemas.microsoft.com/office/drawing/2016/SVG/main" xmlns="" r:embed="rId89"/>
                </a:ext>
              </a:extLst>
            </a:blip>
            <a:stretch>
              <a:fillRect/>
            </a:stretch>
          </a:blipFill>
        </p:spPr>
      </p:sp>
      <p:sp>
        <p:nvSpPr>
          <p:cNvPr id="46" name="Freeform 46"/>
          <p:cNvSpPr/>
          <p:nvPr/>
        </p:nvSpPr>
        <p:spPr>
          <a:xfrm>
            <a:off x="13722539" y="7804110"/>
            <a:ext cx="729864" cy="719248"/>
          </a:xfrm>
          <a:custGeom>
            <a:avLst/>
            <a:gdLst/>
            <a:ahLst/>
            <a:cxnLst/>
            <a:rect l="l" t="t" r="r" b="b"/>
            <a:pathLst>
              <a:path w="729864" h="719248">
                <a:moveTo>
                  <a:pt x="0" y="0"/>
                </a:moveTo>
                <a:lnTo>
                  <a:pt x="729865" y="0"/>
                </a:lnTo>
                <a:lnTo>
                  <a:pt x="729865" y="719248"/>
                </a:lnTo>
                <a:lnTo>
                  <a:pt x="0" y="719248"/>
                </a:lnTo>
                <a:lnTo>
                  <a:pt x="0" y="0"/>
                </a:lnTo>
                <a:close/>
              </a:path>
            </a:pathLst>
          </a:custGeom>
          <a:blipFill>
            <a:blip r:embed="rId90">
              <a:extLst>
                <a:ext uri="{96DAC541-7B7A-43D3-8B79-37D633B846F1}">
                  <asvg:svgBlip xmlns:asvg="http://schemas.microsoft.com/office/drawing/2016/SVG/main" xmlns="" r:embed="rId91"/>
                </a:ext>
              </a:extLst>
            </a:blip>
            <a:stretch>
              <a:fillRect/>
            </a:stretch>
          </a:blipFill>
        </p:spPr>
      </p:sp>
      <p:sp>
        <p:nvSpPr>
          <p:cNvPr id="47" name="TextBox 47"/>
          <p:cNvSpPr txBox="1"/>
          <p:nvPr/>
        </p:nvSpPr>
        <p:spPr>
          <a:xfrm>
            <a:off x="4892238" y="1255817"/>
            <a:ext cx="8503523" cy="795212"/>
          </a:xfrm>
          <a:prstGeom prst="rect">
            <a:avLst/>
          </a:prstGeom>
        </p:spPr>
        <p:txBody>
          <a:bodyPr lIns="0" tIns="0" rIns="0" bIns="0" rtlCol="0" anchor="t">
            <a:spAutoFit/>
          </a:bodyPr>
          <a:lstStyle/>
          <a:p>
            <a:pPr marL="0" lvl="0" indent="0" algn="ctr">
              <a:lnSpc>
                <a:spcPts val="6569"/>
              </a:lnSpc>
              <a:spcBef>
                <a:spcPct val="0"/>
              </a:spcBef>
            </a:pPr>
            <a:r>
              <a:rPr lang="en-US" sz="4692" b="1" spc="-93">
                <a:solidFill>
                  <a:srgbClr val="191919"/>
                </a:solidFill>
                <a:latin typeface="Open Sauce Bold"/>
                <a:ea typeface="Open Sauce Bold"/>
                <a:cs typeface="Open Sauce Bold"/>
                <a:sym typeface="Open Sauce Bold"/>
              </a:rPr>
              <a:t>Resource Page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TotalTime>
  <Words>2350</Words>
  <Application>Microsoft Office PowerPoint</Application>
  <PresentationFormat>Custom</PresentationFormat>
  <Paragraphs>288</Paragraphs>
  <Slides>59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59</vt:i4>
      </vt:variant>
    </vt:vector>
  </HeadingPairs>
  <TitlesOfParts>
    <vt:vector size="65" baseType="lpstr">
      <vt:lpstr>Calibri</vt:lpstr>
      <vt:lpstr>Arial</vt:lpstr>
      <vt:lpstr>Vrinda</vt:lpstr>
      <vt:lpstr>Noto Sans Bengali</vt:lpstr>
      <vt:lpstr>Open Sauce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Rizwan</cp:lastModifiedBy>
  <cp:revision>16</cp:revision>
  <dcterms:created xsi:type="dcterms:W3CDTF">2006-08-16T00:00:00Z</dcterms:created>
  <dcterms:modified xsi:type="dcterms:W3CDTF">2025-02-04T07:23:50Z</dcterms:modified>
  <dc:identifier>DAGeDp3UqKI</dc:identifier>
</cp:coreProperties>
</file>